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303" r:id="rId2"/>
    <p:sldId id="404" r:id="rId3"/>
    <p:sldId id="321" r:id="rId4"/>
    <p:sldId id="392" r:id="rId5"/>
    <p:sldId id="420" r:id="rId6"/>
    <p:sldId id="376" r:id="rId7"/>
    <p:sldId id="422" r:id="rId8"/>
    <p:sldId id="379" r:id="rId9"/>
    <p:sldId id="437" r:id="rId10"/>
    <p:sldId id="389" r:id="rId11"/>
    <p:sldId id="390" r:id="rId12"/>
    <p:sldId id="391" r:id="rId13"/>
    <p:sldId id="426" r:id="rId14"/>
    <p:sldId id="380" r:id="rId15"/>
    <p:sldId id="315" r:id="rId16"/>
    <p:sldId id="427" r:id="rId17"/>
    <p:sldId id="358" r:id="rId18"/>
    <p:sldId id="428" r:id="rId19"/>
    <p:sldId id="349" r:id="rId20"/>
    <p:sldId id="423" r:id="rId21"/>
    <p:sldId id="429" r:id="rId22"/>
    <p:sldId id="430" r:id="rId23"/>
    <p:sldId id="363" r:id="rId24"/>
    <p:sldId id="365" r:id="rId25"/>
    <p:sldId id="364" r:id="rId26"/>
    <p:sldId id="381" r:id="rId27"/>
    <p:sldId id="431" r:id="rId28"/>
    <p:sldId id="367" r:id="rId29"/>
    <p:sldId id="432" r:id="rId30"/>
    <p:sldId id="406" r:id="rId31"/>
    <p:sldId id="407" r:id="rId32"/>
    <p:sldId id="408" r:id="rId33"/>
    <p:sldId id="424" r:id="rId34"/>
    <p:sldId id="409" r:id="rId35"/>
    <p:sldId id="410" r:id="rId36"/>
    <p:sldId id="412" r:id="rId37"/>
    <p:sldId id="413" r:id="rId38"/>
    <p:sldId id="396" r:id="rId39"/>
    <p:sldId id="414" r:id="rId40"/>
    <p:sldId id="415" r:id="rId41"/>
    <p:sldId id="382" r:id="rId42"/>
    <p:sldId id="433" r:id="rId43"/>
    <p:sldId id="435" r:id="rId44"/>
    <p:sldId id="416" r:id="rId45"/>
    <p:sldId id="417" r:id="rId46"/>
    <p:sldId id="419" r:id="rId47"/>
    <p:sldId id="418" r:id="rId48"/>
    <p:sldId id="434" r:id="rId49"/>
    <p:sldId id="436" r:id="rId50"/>
    <p:sldId id="425" r:id="rId51"/>
    <p:sldId id="329" r:id="rId5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ADA"/>
    <a:srgbClr val="D9D8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66"/>
    <p:restoredTop sz="66748"/>
  </p:normalViewPr>
  <p:slideViewPr>
    <p:cSldViewPr snapToGrid="0" snapToObjects="1">
      <p:cViewPr>
        <p:scale>
          <a:sx n="87" d="100"/>
          <a:sy n="87" d="100"/>
        </p:scale>
        <p:origin x="144" y="328"/>
      </p:cViewPr>
      <p:guideLst>
        <p:guide orient="horz" pos="2184"/>
        <p:guide pos="3816"/>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rgbClr val="D9D830"/>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chemeClr val="bg1">
            <a:lumMod val="85000"/>
          </a:schemeClr>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chemeClr val="bg1">
            <a:lumMod val="85000"/>
          </a:schemeClr>
        </a:solidFill>
      </dgm:spPr>
      <dgm:t>
        <a:bodyPr/>
        <a:lstStyle/>
        <a:p>
          <a:r>
            <a:rPr lang="en-US" dirty="0"/>
            <a:t>Data Exploration and Clean-Up</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chemeClr val="bg1">
            <a:lumMod val="85000"/>
          </a:schemeClr>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chemeClr val="bg1">
            <a:lumMod val="85000"/>
          </a:schemeClr>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t>
        <a:bodyPr/>
        <a:lstStyle/>
        <a:p>
          <a:endParaRPr lang="en-US"/>
        </a:p>
      </dgm:t>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t>
        <a:bodyPr/>
        <a:lstStyle/>
        <a:p>
          <a:endParaRPr lang="en-US"/>
        </a:p>
      </dgm:t>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t>
        <a:bodyPr/>
        <a:lstStyle/>
        <a:p>
          <a:endParaRPr lang="en-US"/>
        </a:p>
      </dgm:t>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t>
        <a:bodyPr/>
        <a:lstStyle/>
        <a:p>
          <a:endParaRPr lang="en-US"/>
        </a:p>
      </dgm:t>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t>
        <a:bodyPr/>
        <a:lstStyle/>
        <a:p>
          <a:endParaRPr lang="en-US"/>
        </a:p>
      </dgm:t>
    </dgm:pt>
  </dgm:ptLst>
  <dgm:cxnLst>
    <dgm:cxn modelId="{9ADD0768-694E-F24A-89E7-348DDEEF00BF}" srcId="{FCD300D8-C251-2E47-B629-4172D735C97B}" destId="{FB3D30C9-C8E4-AD47-AFD5-F165BF3EA6CF}" srcOrd="3" destOrd="0" parTransId="{C53D12C3-B5D4-4D41-BACD-AEC8DEBF2488}" sibTransId="{6A7B7F1C-B1C7-2449-9AEA-396414487C52}"/>
    <dgm:cxn modelId="{B97DBA14-F4C2-9D45-B86D-500380F882C3}" type="presOf" srcId="{FCD300D8-C251-2E47-B629-4172D735C97B}" destId="{CBAA55AB-80DF-D44A-B8B0-81E1E0ABC373}" srcOrd="0" destOrd="0" presId="urn:microsoft.com/office/officeart/2005/8/layout/process4"/>
    <dgm:cxn modelId="{4F7FC382-6F39-034B-B83D-29BB4841D1AD}" type="presOf" srcId="{67AB2FFF-AB4C-F846-BEF4-88FDE001DA5B}" destId="{24B99427-94AF-1848-9736-BC72933DEE50}" srcOrd="0" destOrd="0" presId="urn:microsoft.com/office/officeart/2005/8/layout/process4"/>
    <dgm:cxn modelId="{343671D8-1FC5-E548-A833-D39B4DF6AB9F}" srcId="{FCD300D8-C251-2E47-B629-4172D735C97B}" destId="{138704C7-5AA3-9C49-89D8-8DE0B5A52B95}" srcOrd="1" destOrd="0" parTransId="{8B5C721F-1CC6-C749-BD14-7740EECD12AE}" sibTransId="{FDA9109B-494C-734B-9A15-8C4511805EB1}"/>
    <dgm:cxn modelId="{89BE0EF2-98F8-D345-8FDA-91CA99DD8BBA}" type="presOf" srcId="{138704C7-5AA3-9C49-89D8-8DE0B5A52B95}" destId="{81EAC05C-A0B2-9542-B599-771BE8BF2D7E}" srcOrd="0" destOrd="0" presId="urn:microsoft.com/office/officeart/2005/8/layout/process4"/>
    <dgm:cxn modelId="{CBF71BE2-475A-C146-9C14-D0905D81BCCB}" srcId="{FCD300D8-C251-2E47-B629-4172D735C97B}" destId="{35D8773A-2CC9-3E47-99F7-9FD333DE82C5}" srcOrd="2" destOrd="0" parTransId="{69363D40-471F-4945-B87F-B1D3A61CC6DE}" sibTransId="{03152EBD-96DF-B94C-96A4-69A0D799B5C4}"/>
    <dgm:cxn modelId="{BA7885AE-9D79-2B43-A214-9DB9D3BCF348}" srcId="{FCD300D8-C251-2E47-B629-4172D735C97B}" destId="{67AB2FFF-AB4C-F846-BEF4-88FDE001DA5B}" srcOrd="4" destOrd="0" parTransId="{11FE0AB8-EC20-CA45-A237-CC0F1166B7DB}" sibTransId="{836E65F8-A5F0-DA4C-889D-AEDE1A8D1792}"/>
    <dgm:cxn modelId="{22DF3AAC-DE7C-E744-8B69-284529543E95}" type="presOf" srcId="{35D8773A-2CC9-3E47-99F7-9FD333DE82C5}" destId="{445D457E-692E-A74E-AB85-65B7A2C02E6A}" srcOrd="0" destOrd="0" presId="urn:microsoft.com/office/officeart/2005/8/layout/process4"/>
    <dgm:cxn modelId="{C1354DB8-C553-2942-AF08-378CEF0878FE}" srcId="{FCD300D8-C251-2E47-B629-4172D735C97B}" destId="{A529EFA1-B565-674D-ABC6-8FE6C2954354}" srcOrd="0" destOrd="0" parTransId="{9E6AD8D8-FDDE-EB4A-801C-998D4D725943}" sibTransId="{7155872A-98B2-6741-B69C-9CBF4FB09138}"/>
    <dgm:cxn modelId="{AD4DCAE4-B5DF-BE40-9B59-CE4417F5F2FC}" type="presOf" srcId="{A529EFA1-B565-674D-ABC6-8FE6C2954354}" destId="{635A3D45-0C71-F944-BB0A-0031DBD33437}" srcOrd="0" destOrd="0" presId="urn:microsoft.com/office/officeart/2005/8/layout/process4"/>
    <dgm:cxn modelId="{E6A62558-1923-9B46-9AF5-267CACE2D14E}" type="presOf" srcId="{FB3D30C9-C8E4-AD47-AFD5-F165BF3EA6CF}" destId="{AE92628D-DD2C-6A43-91D7-F254A0344C12}" srcOrd="0" destOrd="0" presId="urn:microsoft.com/office/officeart/2005/8/layout/process4"/>
    <dgm:cxn modelId="{10F8B34D-10CB-CA4C-93B0-1FAE593D9400}" type="presParOf" srcId="{CBAA55AB-80DF-D44A-B8B0-81E1E0ABC373}" destId="{BAD17CF4-33AF-E747-A1D9-53501C644893}" srcOrd="0" destOrd="0" presId="urn:microsoft.com/office/officeart/2005/8/layout/process4"/>
    <dgm:cxn modelId="{A13427A3-03A1-AA4C-9AFA-E8D3CF06DD4A}" type="presParOf" srcId="{BAD17CF4-33AF-E747-A1D9-53501C644893}" destId="{24B99427-94AF-1848-9736-BC72933DEE50}" srcOrd="0" destOrd="0" presId="urn:microsoft.com/office/officeart/2005/8/layout/process4"/>
    <dgm:cxn modelId="{2858E0BC-96C8-1845-829B-16D1F4F5D0B0}" type="presParOf" srcId="{CBAA55AB-80DF-D44A-B8B0-81E1E0ABC373}" destId="{06DB093B-F429-1B4B-B577-8416782D2E1F}" srcOrd="1" destOrd="0" presId="urn:microsoft.com/office/officeart/2005/8/layout/process4"/>
    <dgm:cxn modelId="{1027522F-3700-1B4F-B24E-D105490639CD}" type="presParOf" srcId="{CBAA55AB-80DF-D44A-B8B0-81E1E0ABC373}" destId="{2BFDA23B-9AB3-914F-9721-0D77C37087EC}" srcOrd="2" destOrd="0" presId="urn:microsoft.com/office/officeart/2005/8/layout/process4"/>
    <dgm:cxn modelId="{4619C1DF-E7B0-B74C-8515-9922DA8A6BED}" type="presParOf" srcId="{2BFDA23B-9AB3-914F-9721-0D77C37087EC}" destId="{AE92628D-DD2C-6A43-91D7-F254A0344C12}" srcOrd="0" destOrd="0" presId="urn:microsoft.com/office/officeart/2005/8/layout/process4"/>
    <dgm:cxn modelId="{884B1B8B-74E5-3E48-B91E-2C2376E4A988}" type="presParOf" srcId="{CBAA55AB-80DF-D44A-B8B0-81E1E0ABC373}" destId="{2D0D82DB-CF0A-0445-B77D-4E49DD6AAC7B}" srcOrd="3" destOrd="0" presId="urn:microsoft.com/office/officeart/2005/8/layout/process4"/>
    <dgm:cxn modelId="{BB42D574-18F9-2044-AB52-7C333FD05CCB}" type="presParOf" srcId="{CBAA55AB-80DF-D44A-B8B0-81E1E0ABC373}" destId="{6CB8E1D1-31A6-DF4F-867F-EA8C306F4C67}" srcOrd="4" destOrd="0" presId="urn:microsoft.com/office/officeart/2005/8/layout/process4"/>
    <dgm:cxn modelId="{1862B469-F1F6-0C43-B33C-33D539B43238}" type="presParOf" srcId="{6CB8E1D1-31A6-DF4F-867F-EA8C306F4C67}" destId="{445D457E-692E-A74E-AB85-65B7A2C02E6A}" srcOrd="0" destOrd="0" presId="urn:microsoft.com/office/officeart/2005/8/layout/process4"/>
    <dgm:cxn modelId="{0F7FCB99-6DBB-EA4F-9EFD-3C7E87C45E29}" type="presParOf" srcId="{CBAA55AB-80DF-D44A-B8B0-81E1E0ABC373}" destId="{041982AF-5B5D-744D-A042-FDF86F9F2DA5}" srcOrd="5" destOrd="0" presId="urn:microsoft.com/office/officeart/2005/8/layout/process4"/>
    <dgm:cxn modelId="{7E8F5D9B-AEE6-3B47-93D6-A820EDF3C64A}" type="presParOf" srcId="{CBAA55AB-80DF-D44A-B8B0-81E1E0ABC373}" destId="{3172390B-50FF-BD4C-89E1-FB22355C4CBE}" srcOrd="6" destOrd="0" presId="urn:microsoft.com/office/officeart/2005/8/layout/process4"/>
    <dgm:cxn modelId="{5752487C-6A82-EE4F-9FA0-C9E2DFCF3E35}" type="presParOf" srcId="{3172390B-50FF-BD4C-89E1-FB22355C4CBE}" destId="{81EAC05C-A0B2-9542-B599-771BE8BF2D7E}" srcOrd="0" destOrd="0" presId="urn:microsoft.com/office/officeart/2005/8/layout/process4"/>
    <dgm:cxn modelId="{AE68AE23-B6BD-E94F-8AB1-1F5812E242E9}" type="presParOf" srcId="{CBAA55AB-80DF-D44A-B8B0-81E1E0ABC373}" destId="{BF93D98F-F452-8840-AF92-4AB1D02771D5}" srcOrd="7" destOrd="0" presId="urn:microsoft.com/office/officeart/2005/8/layout/process4"/>
    <dgm:cxn modelId="{72AE5A82-5F1C-6E48-8BE4-8848B19FD27E}" type="presParOf" srcId="{CBAA55AB-80DF-D44A-B8B0-81E1E0ABC373}" destId="{5C56CB5A-E2CE-144F-B52B-2CBAA0FE2C4B}" srcOrd="8" destOrd="0" presId="urn:microsoft.com/office/officeart/2005/8/layout/process4"/>
    <dgm:cxn modelId="{D768401F-A65C-9341-BD4F-7F7FF8FCB466}"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chemeClr val="bg1">
            <a:lumMod val="85000"/>
          </a:schemeClr>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rgbClr val="D9D830"/>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chemeClr val="bg1">
            <a:lumMod val="85000"/>
          </a:schemeClr>
        </a:solidFill>
      </dgm:spPr>
      <dgm:t>
        <a:bodyPr/>
        <a:lstStyle/>
        <a:p>
          <a:r>
            <a:rPr lang="en-US" dirty="0"/>
            <a:t>Data Exploration and Clean-Up</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chemeClr val="bg1">
            <a:lumMod val="85000"/>
          </a:schemeClr>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chemeClr val="bg1">
            <a:lumMod val="85000"/>
          </a:schemeClr>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t>
        <a:bodyPr/>
        <a:lstStyle/>
        <a:p>
          <a:endParaRPr lang="en-US"/>
        </a:p>
      </dgm:t>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t>
        <a:bodyPr/>
        <a:lstStyle/>
        <a:p>
          <a:endParaRPr lang="en-US"/>
        </a:p>
      </dgm:t>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t>
        <a:bodyPr/>
        <a:lstStyle/>
        <a:p>
          <a:endParaRPr lang="en-US"/>
        </a:p>
      </dgm:t>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t>
        <a:bodyPr/>
        <a:lstStyle/>
        <a:p>
          <a:endParaRPr lang="en-US"/>
        </a:p>
      </dgm:t>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t>
        <a:bodyPr/>
        <a:lstStyle/>
        <a:p>
          <a:endParaRPr lang="en-US"/>
        </a:p>
      </dgm:t>
    </dgm:pt>
  </dgm:ptLst>
  <dgm:cxnLst>
    <dgm:cxn modelId="{9ADD0768-694E-F24A-89E7-348DDEEF00BF}" srcId="{FCD300D8-C251-2E47-B629-4172D735C97B}" destId="{FB3D30C9-C8E4-AD47-AFD5-F165BF3EA6CF}" srcOrd="3" destOrd="0" parTransId="{C53D12C3-B5D4-4D41-BACD-AEC8DEBF2488}" sibTransId="{6A7B7F1C-B1C7-2449-9AEA-396414487C52}"/>
    <dgm:cxn modelId="{343671D8-1FC5-E548-A833-D39B4DF6AB9F}" srcId="{FCD300D8-C251-2E47-B629-4172D735C97B}" destId="{138704C7-5AA3-9C49-89D8-8DE0B5A52B95}" srcOrd="1" destOrd="0" parTransId="{8B5C721F-1CC6-C749-BD14-7740EECD12AE}" sibTransId="{FDA9109B-494C-734B-9A15-8C4511805EB1}"/>
    <dgm:cxn modelId="{CBF71BE2-475A-C146-9C14-D0905D81BCCB}" srcId="{FCD300D8-C251-2E47-B629-4172D735C97B}" destId="{35D8773A-2CC9-3E47-99F7-9FD333DE82C5}" srcOrd="2" destOrd="0" parTransId="{69363D40-471F-4945-B87F-B1D3A61CC6DE}" sibTransId="{03152EBD-96DF-B94C-96A4-69A0D799B5C4}"/>
    <dgm:cxn modelId="{364AF901-917D-A240-A434-388BB50D8096}" type="presOf" srcId="{35D8773A-2CC9-3E47-99F7-9FD333DE82C5}" destId="{445D457E-692E-A74E-AB85-65B7A2C02E6A}" srcOrd="0" destOrd="0" presId="urn:microsoft.com/office/officeart/2005/8/layout/process4"/>
    <dgm:cxn modelId="{BFCAD707-0B8D-4C4D-A7A4-82FCA8279916}" type="presOf" srcId="{A529EFA1-B565-674D-ABC6-8FE6C2954354}" destId="{635A3D45-0C71-F944-BB0A-0031DBD33437}" srcOrd="0" destOrd="0" presId="urn:microsoft.com/office/officeart/2005/8/layout/process4"/>
    <dgm:cxn modelId="{BA7885AE-9D79-2B43-A214-9DB9D3BCF348}" srcId="{FCD300D8-C251-2E47-B629-4172D735C97B}" destId="{67AB2FFF-AB4C-F846-BEF4-88FDE001DA5B}" srcOrd="4" destOrd="0" parTransId="{11FE0AB8-EC20-CA45-A237-CC0F1166B7DB}" sibTransId="{836E65F8-A5F0-DA4C-889D-AEDE1A8D1792}"/>
    <dgm:cxn modelId="{A61E6106-CACE-E24F-BB23-6D0C140B2E86}" type="presOf" srcId="{FCD300D8-C251-2E47-B629-4172D735C97B}" destId="{CBAA55AB-80DF-D44A-B8B0-81E1E0ABC373}" srcOrd="0" destOrd="0" presId="urn:microsoft.com/office/officeart/2005/8/layout/process4"/>
    <dgm:cxn modelId="{716DC84B-822E-094E-AA03-C2ADAED82001}" type="presOf" srcId="{67AB2FFF-AB4C-F846-BEF4-88FDE001DA5B}" destId="{24B99427-94AF-1848-9736-BC72933DEE50}" srcOrd="0" destOrd="0" presId="urn:microsoft.com/office/officeart/2005/8/layout/process4"/>
    <dgm:cxn modelId="{38C2524C-446D-F44E-A2F6-66DD3A88A16B}" type="presOf" srcId="{FB3D30C9-C8E4-AD47-AFD5-F165BF3EA6CF}" destId="{AE92628D-DD2C-6A43-91D7-F254A0344C12}" srcOrd="0" destOrd="0" presId="urn:microsoft.com/office/officeart/2005/8/layout/process4"/>
    <dgm:cxn modelId="{C1354DB8-C553-2942-AF08-378CEF0878FE}" srcId="{FCD300D8-C251-2E47-B629-4172D735C97B}" destId="{A529EFA1-B565-674D-ABC6-8FE6C2954354}" srcOrd="0" destOrd="0" parTransId="{9E6AD8D8-FDDE-EB4A-801C-998D4D725943}" sibTransId="{7155872A-98B2-6741-B69C-9CBF4FB09138}"/>
    <dgm:cxn modelId="{9141C529-53A6-DD41-82B3-0B9413694A3D}" type="presOf" srcId="{138704C7-5AA3-9C49-89D8-8DE0B5A52B95}" destId="{81EAC05C-A0B2-9542-B599-771BE8BF2D7E}" srcOrd="0" destOrd="0" presId="urn:microsoft.com/office/officeart/2005/8/layout/process4"/>
    <dgm:cxn modelId="{1AD479E0-C804-004F-8AC4-126DBB1C6E5B}" type="presParOf" srcId="{CBAA55AB-80DF-D44A-B8B0-81E1E0ABC373}" destId="{BAD17CF4-33AF-E747-A1D9-53501C644893}" srcOrd="0" destOrd="0" presId="urn:microsoft.com/office/officeart/2005/8/layout/process4"/>
    <dgm:cxn modelId="{AF63ABA6-736A-E94B-9112-30C9A77F22D9}" type="presParOf" srcId="{BAD17CF4-33AF-E747-A1D9-53501C644893}" destId="{24B99427-94AF-1848-9736-BC72933DEE50}" srcOrd="0" destOrd="0" presId="urn:microsoft.com/office/officeart/2005/8/layout/process4"/>
    <dgm:cxn modelId="{929EA0CB-919A-A445-8A36-330552F5FEFC}" type="presParOf" srcId="{CBAA55AB-80DF-D44A-B8B0-81E1E0ABC373}" destId="{06DB093B-F429-1B4B-B577-8416782D2E1F}" srcOrd="1" destOrd="0" presId="urn:microsoft.com/office/officeart/2005/8/layout/process4"/>
    <dgm:cxn modelId="{BE0F818C-758C-7E44-A4F1-F9E8EE03DD24}" type="presParOf" srcId="{CBAA55AB-80DF-D44A-B8B0-81E1E0ABC373}" destId="{2BFDA23B-9AB3-914F-9721-0D77C37087EC}" srcOrd="2" destOrd="0" presId="urn:microsoft.com/office/officeart/2005/8/layout/process4"/>
    <dgm:cxn modelId="{715C58C1-58BB-614A-913F-DE67A6046BC9}" type="presParOf" srcId="{2BFDA23B-9AB3-914F-9721-0D77C37087EC}" destId="{AE92628D-DD2C-6A43-91D7-F254A0344C12}" srcOrd="0" destOrd="0" presId="urn:microsoft.com/office/officeart/2005/8/layout/process4"/>
    <dgm:cxn modelId="{EB986D58-3AA4-4240-A0F6-CD89833D5A18}" type="presParOf" srcId="{CBAA55AB-80DF-D44A-B8B0-81E1E0ABC373}" destId="{2D0D82DB-CF0A-0445-B77D-4E49DD6AAC7B}" srcOrd="3" destOrd="0" presId="urn:microsoft.com/office/officeart/2005/8/layout/process4"/>
    <dgm:cxn modelId="{61125FB7-10F7-8047-9E66-10989F61577C}" type="presParOf" srcId="{CBAA55AB-80DF-D44A-B8B0-81E1E0ABC373}" destId="{6CB8E1D1-31A6-DF4F-867F-EA8C306F4C67}" srcOrd="4" destOrd="0" presId="urn:microsoft.com/office/officeart/2005/8/layout/process4"/>
    <dgm:cxn modelId="{873A4A8F-CF7E-804B-8D35-1E6E4FA629E3}" type="presParOf" srcId="{6CB8E1D1-31A6-DF4F-867F-EA8C306F4C67}" destId="{445D457E-692E-A74E-AB85-65B7A2C02E6A}" srcOrd="0" destOrd="0" presId="urn:microsoft.com/office/officeart/2005/8/layout/process4"/>
    <dgm:cxn modelId="{A1DED456-2386-6A45-A978-76DC3386CB4E}" type="presParOf" srcId="{CBAA55AB-80DF-D44A-B8B0-81E1E0ABC373}" destId="{041982AF-5B5D-744D-A042-FDF86F9F2DA5}" srcOrd="5" destOrd="0" presId="urn:microsoft.com/office/officeart/2005/8/layout/process4"/>
    <dgm:cxn modelId="{3A1221F7-168D-CA4F-A2C0-9C34BE3D5B6C}" type="presParOf" srcId="{CBAA55AB-80DF-D44A-B8B0-81E1E0ABC373}" destId="{3172390B-50FF-BD4C-89E1-FB22355C4CBE}" srcOrd="6" destOrd="0" presId="urn:microsoft.com/office/officeart/2005/8/layout/process4"/>
    <dgm:cxn modelId="{7394876A-982E-4E41-A73F-D8D0DA7B8228}" type="presParOf" srcId="{3172390B-50FF-BD4C-89E1-FB22355C4CBE}" destId="{81EAC05C-A0B2-9542-B599-771BE8BF2D7E}" srcOrd="0" destOrd="0" presId="urn:microsoft.com/office/officeart/2005/8/layout/process4"/>
    <dgm:cxn modelId="{D24FE236-2332-3F4E-9FBF-6265C392B804}" type="presParOf" srcId="{CBAA55AB-80DF-D44A-B8B0-81E1E0ABC373}" destId="{BF93D98F-F452-8840-AF92-4AB1D02771D5}" srcOrd="7" destOrd="0" presId="urn:microsoft.com/office/officeart/2005/8/layout/process4"/>
    <dgm:cxn modelId="{48F5E2FA-E86B-7C4F-8B5F-E72EAE5D8098}" type="presParOf" srcId="{CBAA55AB-80DF-D44A-B8B0-81E1E0ABC373}" destId="{5C56CB5A-E2CE-144F-B52B-2CBAA0FE2C4B}" srcOrd="8" destOrd="0" presId="urn:microsoft.com/office/officeart/2005/8/layout/process4"/>
    <dgm:cxn modelId="{27ABA5F7-D15B-BB4D-9F64-874E1333A6DC}"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chemeClr val="bg1">
            <a:lumMod val="85000"/>
          </a:schemeClr>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chemeClr val="bg1">
            <a:lumMod val="85000"/>
          </a:schemeClr>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rgbClr val="D9D830"/>
        </a:solidFill>
      </dgm:spPr>
      <dgm:t>
        <a:bodyPr/>
        <a:lstStyle/>
        <a:p>
          <a:r>
            <a:rPr lang="en-US" dirty="0"/>
            <a:t>Data Exploration and Clean-Up</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chemeClr val="bg1">
            <a:lumMod val="85000"/>
          </a:schemeClr>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chemeClr val="bg1">
            <a:lumMod val="85000"/>
          </a:schemeClr>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t>
        <a:bodyPr/>
        <a:lstStyle/>
        <a:p>
          <a:endParaRPr lang="en-US"/>
        </a:p>
      </dgm:t>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t>
        <a:bodyPr/>
        <a:lstStyle/>
        <a:p>
          <a:endParaRPr lang="en-US"/>
        </a:p>
      </dgm:t>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t>
        <a:bodyPr/>
        <a:lstStyle/>
        <a:p>
          <a:endParaRPr lang="en-US"/>
        </a:p>
      </dgm:t>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t>
        <a:bodyPr/>
        <a:lstStyle/>
        <a:p>
          <a:endParaRPr lang="en-US"/>
        </a:p>
      </dgm:t>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t>
        <a:bodyPr/>
        <a:lstStyle/>
        <a:p>
          <a:endParaRPr lang="en-US"/>
        </a:p>
      </dgm:t>
    </dgm:pt>
  </dgm:ptLst>
  <dgm:cxnLst>
    <dgm:cxn modelId="{9ADD0768-694E-F24A-89E7-348DDEEF00BF}" srcId="{FCD300D8-C251-2E47-B629-4172D735C97B}" destId="{FB3D30C9-C8E4-AD47-AFD5-F165BF3EA6CF}" srcOrd="3" destOrd="0" parTransId="{C53D12C3-B5D4-4D41-BACD-AEC8DEBF2488}" sibTransId="{6A7B7F1C-B1C7-2449-9AEA-396414487C52}"/>
    <dgm:cxn modelId="{06B4675E-7AA8-BA4B-9523-1AD3B493B3F3}" type="presOf" srcId="{FCD300D8-C251-2E47-B629-4172D735C97B}" destId="{CBAA55AB-80DF-D44A-B8B0-81E1E0ABC373}" srcOrd="0" destOrd="0" presId="urn:microsoft.com/office/officeart/2005/8/layout/process4"/>
    <dgm:cxn modelId="{0593D70E-1196-0C43-9E93-10826E2C437F}" type="presOf" srcId="{67AB2FFF-AB4C-F846-BEF4-88FDE001DA5B}" destId="{24B99427-94AF-1848-9736-BC72933DEE50}" srcOrd="0" destOrd="0" presId="urn:microsoft.com/office/officeart/2005/8/layout/process4"/>
    <dgm:cxn modelId="{343671D8-1FC5-E548-A833-D39B4DF6AB9F}" srcId="{FCD300D8-C251-2E47-B629-4172D735C97B}" destId="{138704C7-5AA3-9C49-89D8-8DE0B5A52B95}" srcOrd="1" destOrd="0" parTransId="{8B5C721F-1CC6-C749-BD14-7740EECD12AE}" sibTransId="{FDA9109B-494C-734B-9A15-8C4511805EB1}"/>
    <dgm:cxn modelId="{CBF71BE2-475A-C146-9C14-D0905D81BCCB}" srcId="{FCD300D8-C251-2E47-B629-4172D735C97B}" destId="{35D8773A-2CC9-3E47-99F7-9FD333DE82C5}" srcOrd="2" destOrd="0" parTransId="{69363D40-471F-4945-B87F-B1D3A61CC6DE}" sibTransId="{03152EBD-96DF-B94C-96A4-69A0D799B5C4}"/>
    <dgm:cxn modelId="{4D137B41-F934-E04E-B45B-EEE6CA4CC148}" type="presOf" srcId="{35D8773A-2CC9-3E47-99F7-9FD333DE82C5}" destId="{445D457E-692E-A74E-AB85-65B7A2C02E6A}" srcOrd="0" destOrd="0" presId="urn:microsoft.com/office/officeart/2005/8/layout/process4"/>
    <dgm:cxn modelId="{544185DA-4032-D248-AA54-DA47F8A916EC}" type="presOf" srcId="{138704C7-5AA3-9C49-89D8-8DE0B5A52B95}" destId="{81EAC05C-A0B2-9542-B599-771BE8BF2D7E}" srcOrd="0" destOrd="0" presId="urn:microsoft.com/office/officeart/2005/8/layout/process4"/>
    <dgm:cxn modelId="{4A1B5E54-064D-1149-A6A8-1B2C205324BD}" type="presOf" srcId="{FB3D30C9-C8E4-AD47-AFD5-F165BF3EA6CF}" destId="{AE92628D-DD2C-6A43-91D7-F254A0344C12}" srcOrd="0" destOrd="0" presId="urn:microsoft.com/office/officeart/2005/8/layout/process4"/>
    <dgm:cxn modelId="{BA7885AE-9D79-2B43-A214-9DB9D3BCF348}" srcId="{FCD300D8-C251-2E47-B629-4172D735C97B}" destId="{67AB2FFF-AB4C-F846-BEF4-88FDE001DA5B}" srcOrd="4" destOrd="0" parTransId="{11FE0AB8-EC20-CA45-A237-CC0F1166B7DB}" sibTransId="{836E65F8-A5F0-DA4C-889D-AEDE1A8D1792}"/>
    <dgm:cxn modelId="{C1354DB8-C553-2942-AF08-378CEF0878FE}" srcId="{FCD300D8-C251-2E47-B629-4172D735C97B}" destId="{A529EFA1-B565-674D-ABC6-8FE6C2954354}" srcOrd="0" destOrd="0" parTransId="{9E6AD8D8-FDDE-EB4A-801C-998D4D725943}" sibTransId="{7155872A-98B2-6741-B69C-9CBF4FB09138}"/>
    <dgm:cxn modelId="{8BCB2A25-B098-6D4A-AC11-7407CDDD5C41}" type="presOf" srcId="{A529EFA1-B565-674D-ABC6-8FE6C2954354}" destId="{635A3D45-0C71-F944-BB0A-0031DBD33437}" srcOrd="0" destOrd="0" presId="urn:microsoft.com/office/officeart/2005/8/layout/process4"/>
    <dgm:cxn modelId="{60F2BDF9-32E9-B74E-89FD-12983E6726A6}" type="presParOf" srcId="{CBAA55AB-80DF-D44A-B8B0-81E1E0ABC373}" destId="{BAD17CF4-33AF-E747-A1D9-53501C644893}" srcOrd="0" destOrd="0" presId="urn:microsoft.com/office/officeart/2005/8/layout/process4"/>
    <dgm:cxn modelId="{D34D100E-C375-A243-B038-CB33C44661ED}" type="presParOf" srcId="{BAD17CF4-33AF-E747-A1D9-53501C644893}" destId="{24B99427-94AF-1848-9736-BC72933DEE50}" srcOrd="0" destOrd="0" presId="urn:microsoft.com/office/officeart/2005/8/layout/process4"/>
    <dgm:cxn modelId="{49B62B2B-6A41-8340-BC57-88206C81614C}" type="presParOf" srcId="{CBAA55AB-80DF-D44A-B8B0-81E1E0ABC373}" destId="{06DB093B-F429-1B4B-B577-8416782D2E1F}" srcOrd="1" destOrd="0" presId="urn:microsoft.com/office/officeart/2005/8/layout/process4"/>
    <dgm:cxn modelId="{F7ADD194-F00C-A44C-9854-ABE064BF9381}" type="presParOf" srcId="{CBAA55AB-80DF-D44A-B8B0-81E1E0ABC373}" destId="{2BFDA23B-9AB3-914F-9721-0D77C37087EC}" srcOrd="2" destOrd="0" presId="urn:microsoft.com/office/officeart/2005/8/layout/process4"/>
    <dgm:cxn modelId="{B48B7826-BF78-3A43-8BD3-C2561BAEF12D}" type="presParOf" srcId="{2BFDA23B-9AB3-914F-9721-0D77C37087EC}" destId="{AE92628D-DD2C-6A43-91D7-F254A0344C12}" srcOrd="0" destOrd="0" presId="urn:microsoft.com/office/officeart/2005/8/layout/process4"/>
    <dgm:cxn modelId="{A417E17B-358E-9244-B2DB-2D062B756703}" type="presParOf" srcId="{CBAA55AB-80DF-D44A-B8B0-81E1E0ABC373}" destId="{2D0D82DB-CF0A-0445-B77D-4E49DD6AAC7B}" srcOrd="3" destOrd="0" presId="urn:microsoft.com/office/officeart/2005/8/layout/process4"/>
    <dgm:cxn modelId="{A6BA0D07-53BF-C949-B9F5-31805D79CEAC}" type="presParOf" srcId="{CBAA55AB-80DF-D44A-B8B0-81E1E0ABC373}" destId="{6CB8E1D1-31A6-DF4F-867F-EA8C306F4C67}" srcOrd="4" destOrd="0" presId="urn:microsoft.com/office/officeart/2005/8/layout/process4"/>
    <dgm:cxn modelId="{545D8115-A012-A74C-AE9D-B5CE040392DA}" type="presParOf" srcId="{6CB8E1D1-31A6-DF4F-867F-EA8C306F4C67}" destId="{445D457E-692E-A74E-AB85-65B7A2C02E6A}" srcOrd="0" destOrd="0" presId="urn:microsoft.com/office/officeart/2005/8/layout/process4"/>
    <dgm:cxn modelId="{0FED0CA6-003F-7A43-A390-4950DECCF243}" type="presParOf" srcId="{CBAA55AB-80DF-D44A-B8B0-81E1E0ABC373}" destId="{041982AF-5B5D-744D-A042-FDF86F9F2DA5}" srcOrd="5" destOrd="0" presId="urn:microsoft.com/office/officeart/2005/8/layout/process4"/>
    <dgm:cxn modelId="{D0BB755F-72F3-EC45-ABD0-A528B76C6F60}" type="presParOf" srcId="{CBAA55AB-80DF-D44A-B8B0-81E1E0ABC373}" destId="{3172390B-50FF-BD4C-89E1-FB22355C4CBE}" srcOrd="6" destOrd="0" presId="urn:microsoft.com/office/officeart/2005/8/layout/process4"/>
    <dgm:cxn modelId="{F8C2318B-E510-6446-96A4-68FA33ACBAC4}" type="presParOf" srcId="{3172390B-50FF-BD4C-89E1-FB22355C4CBE}" destId="{81EAC05C-A0B2-9542-B599-771BE8BF2D7E}" srcOrd="0" destOrd="0" presId="urn:microsoft.com/office/officeart/2005/8/layout/process4"/>
    <dgm:cxn modelId="{14627513-5D23-F94E-8466-03C961E635BA}" type="presParOf" srcId="{CBAA55AB-80DF-D44A-B8B0-81E1E0ABC373}" destId="{BF93D98F-F452-8840-AF92-4AB1D02771D5}" srcOrd="7" destOrd="0" presId="urn:microsoft.com/office/officeart/2005/8/layout/process4"/>
    <dgm:cxn modelId="{1E1F4C21-1EAF-304C-A3A1-A2466CE04B97}" type="presParOf" srcId="{CBAA55AB-80DF-D44A-B8B0-81E1E0ABC373}" destId="{5C56CB5A-E2CE-144F-B52B-2CBAA0FE2C4B}" srcOrd="8" destOrd="0" presId="urn:microsoft.com/office/officeart/2005/8/layout/process4"/>
    <dgm:cxn modelId="{766ABE03-AC36-5D4D-83BF-FD7300AFDBE2}"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chemeClr val="bg1">
            <a:lumMod val="85000"/>
          </a:schemeClr>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chemeClr val="bg1">
            <a:lumMod val="85000"/>
          </a:schemeClr>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chemeClr val="bg1">
            <a:lumMod val="85000"/>
          </a:schemeClr>
        </a:solidFill>
      </dgm:spPr>
      <dgm:t>
        <a:bodyPr/>
        <a:lstStyle/>
        <a:p>
          <a:r>
            <a:rPr lang="en-US" dirty="0"/>
            <a:t>Data Exploration and Clean-Up</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rgbClr val="D9D830"/>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chemeClr val="bg1">
            <a:lumMod val="85000"/>
          </a:schemeClr>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t>
        <a:bodyPr/>
        <a:lstStyle/>
        <a:p>
          <a:endParaRPr lang="en-US"/>
        </a:p>
      </dgm:t>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t>
        <a:bodyPr/>
        <a:lstStyle/>
        <a:p>
          <a:endParaRPr lang="en-US"/>
        </a:p>
      </dgm:t>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t>
        <a:bodyPr/>
        <a:lstStyle/>
        <a:p>
          <a:endParaRPr lang="en-US"/>
        </a:p>
      </dgm:t>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t>
        <a:bodyPr/>
        <a:lstStyle/>
        <a:p>
          <a:endParaRPr lang="en-US"/>
        </a:p>
      </dgm:t>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t>
        <a:bodyPr/>
        <a:lstStyle/>
        <a:p>
          <a:endParaRPr lang="en-US"/>
        </a:p>
      </dgm:t>
    </dgm:pt>
  </dgm:ptLst>
  <dgm:cxnLst>
    <dgm:cxn modelId="{9ADD0768-694E-F24A-89E7-348DDEEF00BF}" srcId="{FCD300D8-C251-2E47-B629-4172D735C97B}" destId="{FB3D30C9-C8E4-AD47-AFD5-F165BF3EA6CF}" srcOrd="3" destOrd="0" parTransId="{C53D12C3-B5D4-4D41-BACD-AEC8DEBF2488}" sibTransId="{6A7B7F1C-B1C7-2449-9AEA-396414487C52}"/>
    <dgm:cxn modelId="{7CB81E65-3AC9-9946-BFDE-FB2DCAC4A2B6}" type="presOf" srcId="{35D8773A-2CC9-3E47-99F7-9FD333DE82C5}" destId="{445D457E-692E-A74E-AB85-65B7A2C02E6A}" srcOrd="0" destOrd="0" presId="urn:microsoft.com/office/officeart/2005/8/layout/process4"/>
    <dgm:cxn modelId="{343671D8-1FC5-E548-A833-D39B4DF6AB9F}" srcId="{FCD300D8-C251-2E47-B629-4172D735C97B}" destId="{138704C7-5AA3-9C49-89D8-8DE0B5A52B95}" srcOrd="1" destOrd="0" parTransId="{8B5C721F-1CC6-C749-BD14-7740EECD12AE}" sibTransId="{FDA9109B-494C-734B-9A15-8C4511805EB1}"/>
    <dgm:cxn modelId="{8D0AF6FE-51E1-764B-BAE7-A7D5D1D09EE2}" type="presOf" srcId="{A529EFA1-B565-674D-ABC6-8FE6C2954354}" destId="{635A3D45-0C71-F944-BB0A-0031DBD33437}" srcOrd="0" destOrd="0" presId="urn:microsoft.com/office/officeart/2005/8/layout/process4"/>
    <dgm:cxn modelId="{CBF71BE2-475A-C146-9C14-D0905D81BCCB}" srcId="{FCD300D8-C251-2E47-B629-4172D735C97B}" destId="{35D8773A-2CC9-3E47-99F7-9FD333DE82C5}" srcOrd="2" destOrd="0" parTransId="{69363D40-471F-4945-B87F-B1D3A61CC6DE}" sibTransId="{03152EBD-96DF-B94C-96A4-69A0D799B5C4}"/>
    <dgm:cxn modelId="{C43F8BBB-0EFB-CE45-9817-F9D1655E6A12}" type="presOf" srcId="{138704C7-5AA3-9C49-89D8-8DE0B5A52B95}" destId="{81EAC05C-A0B2-9542-B599-771BE8BF2D7E}" srcOrd="0" destOrd="0" presId="urn:microsoft.com/office/officeart/2005/8/layout/process4"/>
    <dgm:cxn modelId="{BA7885AE-9D79-2B43-A214-9DB9D3BCF348}" srcId="{FCD300D8-C251-2E47-B629-4172D735C97B}" destId="{67AB2FFF-AB4C-F846-BEF4-88FDE001DA5B}" srcOrd="4" destOrd="0" parTransId="{11FE0AB8-EC20-CA45-A237-CC0F1166B7DB}" sibTransId="{836E65F8-A5F0-DA4C-889D-AEDE1A8D1792}"/>
    <dgm:cxn modelId="{93644577-6DDB-F44B-8ACF-089373B8E7A6}" type="presOf" srcId="{67AB2FFF-AB4C-F846-BEF4-88FDE001DA5B}" destId="{24B99427-94AF-1848-9736-BC72933DEE50}" srcOrd="0" destOrd="0" presId="urn:microsoft.com/office/officeart/2005/8/layout/process4"/>
    <dgm:cxn modelId="{C1354DB8-C553-2942-AF08-378CEF0878FE}" srcId="{FCD300D8-C251-2E47-B629-4172D735C97B}" destId="{A529EFA1-B565-674D-ABC6-8FE6C2954354}" srcOrd="0" destOrd="0" parTransId="{9E6AD8D8-FDDE-EB4A-801C-998D4D725943}" sibTransId="{7155872A-98B2-6741-B69C-9CBF4FB09138}"/>
    <dgm:cxn modelId="{7A8AADF4-1B11-984E-95C4-62F8538F385E}" type="presOf" srcId="{FB3D30C9-C8E4-AD47-AFD5-F165BF3EA6CF}" destId="{AE92628D-DD2C-6A43-91D7-F254A0344C12}" srcOrd="0" destOrd="0" presId="urn:microsoft.com/office/officeart/2005/8/layout/process4"/>
    <dgm:cxn modelId="{FDC9542E-75A1-2D43-BA52-CB660723B445}" type="presOf" srcId="{FCD300D8-C251-2E47-B629-4172D735C97B}" destId="{CBAA55AB-80DF-D44A-B8B0-81E1E0ABC373}" srcOrd="0" destOrd="0" presId="urn:microsoft.com/office/officeart/2005/8/layout/process4"/>
    <dgm:cxn modelId="{223CC960-4F7E-7A49-96CB-4EDF6FD8007B}" type="presParOf" srcId="{CBAA55AB-80DF-D44A-B8B0-81E1E0ABC373}" destId="{BAD17CF4-33AF-E747-A1D9-53501C644893}" srcOrd="0" destOrd="0" presId="urn:microsoft.com/office/officeart/2005/8/layout/process4"/>
    <dgm:cxn modelId="{57E5DA51-93CD-FD48-8140-9E328BE8BCE3}" type="presParOf" srcId="{BAD17CF4-33AF-E747-A1D9-53501C644893}" destId="{24B99427-94AF-1848-9736-BC72933DEE50}" srcOrd="0" destOrd="0" presId="urn:microsoft.com/office/officeart/2005/8/layout/process4"/>
    <dgm:cxn modelId="{8936B399-4442-A146-A32F-F6FB5CDBCBFD}" type="presParOf" srcId="{CBAA55AB-80DF-D44A-B8B0-81E1E0ABC373}" destId="{06DB093B-F429-1B4B-B577-8416782D2E1F}" srcOrd="1" destOrd="0" presId="urn:microsoft.com/office/officeart/2005/8/layout/process4"/>
    <dgm:cxn modelId="{17A0697F-45EC-CF47-806E-574A722F8865}" type="presParOf" srcId="{CBAA55AB-80DF-D44A-B8B0-81E1E0ABC373}" destId="{2BFDA23B-9AB3-914F-9721-0D77C37087EC}" srcOrd="2" destOrd="0" presId="urn:microsoft.com/office/officeart/2005/8/layout/process4"/>
    <dgm:cxn modelId="{FF77C8EC-59CB-5E4D-9D5E-A7858031F2D8}" type="presParOf" srcId="{2BFDA23B-9AB3-914F-9721-0D77C37087EC}" destId="{AE92628D-DD2C-6A43-91D7-F254A0344C12}" srcOrd="0" destOrd="0" presId="urn:microsoft.com/office/officeart/2005/8/layout/process4"/>
    <dgm:cxn modelId="{ADC49A2A-3F3A-3A45-BF6F-AA2F47DFED2F}" type="presParOf" srcId="{CBAA55AB-80DF-D44A-B8B0-81E1E0ABC373}" destId="{2D0D82DB-CF0A-0445-B77D-4E49DD6AAC7B}" srcOrd="3" destOrd="0" presId="urn:microsoft.com/office/officeart/2005/8/layout/process4"/>
    <dgm:cxn modelId="{F8C5228C-C5A4-464E-83C5-4A2247C0AFA4}" type="presParOf" srcId="{CBAA55AB-80DF-D44A-B8B0-81E1E0ABC373}" destId="{6CB8E1D1-31A6-DF4F-867F-EA8C306F4C67}" srcOrd="4" destOrd="0" presId="urn:microsoft.com/office/officeart/2005/8/layout/process4"/>
    <dgm:cxn modelId="{590101B9-65FA-FD41-9EB3-132ED5D238F1}" type="presParOf" srcId="{6CB8E1D1-31A6-DF4F-867F-EA8C306F4C67}" destId="{445D457E-692E-A74E-AB85-65B7A2C02E6A}" srcOrd="0" destOrd="0" presId="urn:microsoft.com/office/officeart/2005/8/layout/process4"/>
    <dgm:cxn modelId="{5717A955-5034-4440-8118-3203646F31D7}" type="presParOf" srcId="{CBAA55AB-80DF-D44A-B8B0-81E1E0ABC373}" destId="{041982AF-5B5D-744D-A042-FDF86F9F2DA5}" srcOrd="5" destOrd="0" presId="urn:microsoft.com/office/officeart/2005/8/layout/process4"/>
    <dgm:cxn modelId="{8CC129C2-5D98-9547-9849-B7430BD69F30}" type="presParOf" srcId="{CBAA55AB-80DF-D44A-B8B0-81E1E0ABC373}" destId="{3172390B-50FF-BD4C-89E1-FB22355C4CBE}" srcOrd="6" destOrd="0" presId="urn:microsoft.com/office/officeart/2005/8/layout/process4"/>
    <dgm:cxn modelId="{57E01455-9FCA-FB49-9F55-6370B5C29EA0}" type="presParOf" srcId="{3172390B-50FF-BD4C-89E1-FB22355C4CBE}" destId="{81EAC05C-A0B2-9542-B599-771BE8BF2D7E}" srcOrd="0" destOrd="0" presId="urn:microsoft.com/office/officeart/2005/8/layout/process4"/>
    <dgm:cxn modelId="{7983BEFC-B0FF-934B-BD97-AA6A20FC7107}" type="presParOf" srcId="{CBAA55AB-80DF-D44A-B8B0-81E1E0ABC373}" destId="{BF93D98F-F452-8840-AF92-4AB1D02771D5}" srcOrd="7" destOrd="0" presId="urn:microsoft.com/office/officeart/2005/8/layout/process4"/>
    <dgm:cxn modelId="{74845B54-6E48-774A-A966-A438C882835B}" type="presParOf" srcId="{CBAA55AB-80DF-D44A-B8B0-81E1E0ABC373}" destId="{5C56CB5A-E2CE-144F-B52B-2CBAA0FE2C4B}" srcOrd="8" destOrd="0" presId="urn:microsoft.com/office/officeart/2005/8/layout/process4"/>
    <dgm:cxn modelId="{13B75332-6A6B-C04F-BA7F-530A0256F71F}"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chemeClr val="bg1">
            <a:lumMod val="85000"/>
          </a:schemeClr>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chemeClr val="bg1">
            <a:lumMod val="85000"/>
          </a:schemeClr>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chemeClr val="bg1">
            <a:lumMod val="85000"/>
          </a:schemeClr>
        </a:solidFill>
      </dgm:spPr>
      <dgm:t>
        <a:bodyPr/>
        <a:lstStyle/>
        <a:p>
          <a:r>
            <a:rPr lang="en-US" dirty="0"/>
            <a:t>Data Exploration and Clean-Up</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rgbClr val="DADADA"/>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rgbClr val="D9D830"/>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t>
        <a:bodyPr/>
        <a:lstStyle/>
        <a:p>
          <a:endParaRPr lang="en-US"/>
        </a:p>
      </dgm:t>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t>
        <a:bodyPr/>
        <a:lstStyle/>
        <a:p>
          <a:endParaRPr lang="en-US"/>
        </a:p>
      </dgm:t>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t>
        <a:bodyPr/>
        <a:lstStyle/>
        <a:p>
          <a:endParaRPr lang="en-US"/>
        </a:p>
      </dgm:t>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t>
        <a:bodyPr/>
        <a:lstStyle/>
        <a:p>
          <a:endParaRPr lang="en-US"/>
        </a:p>
      </dgm:t>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t>
        <a:bodyPr/>
        <a:lstStyle/>
        <a:p>
          <a:endParaRPr lang="en-US"/>
        </a:p>
      </dgm:t>
    </dgm:pt>
  </dgm:ptLst>
  <dgm:cxnLst>
    <dgm:cxn modelId="{9ADD0768-694E-F24A-89E7-348DDEEF00BF}" srcId="{FCD300D8-C251-2E47-B629-4172D735C97B}" destId="{FB3D30C9-C8E4-AD47-AFD5-F165BF3EA6CF}" srcOrd="3" destOrd="0" parTransId="{C53D12C3-B5D4-4D41-BACD-AEC8DEBF2488}" sibTransId="{6A7B7F1C-B1C7-2449-9AEA-396414487C52}"/>
    <dgm:cxn modelId="{7CB81E65-3AC9-9946-BFDE-FB2DCAC4A2B6}" type="presOf" srcId="{35D8773A-2CC9-3E47-99F7-9FD333DE82C5}" destId="{445D457E-692E-A74E-AB85-65B7A2C02E6A}" srcOrd="0" destOrd="0" presId="urn:microsoft.com/office/officeart/2005/8/layout/process4"/>
    <dgm:cxn modelId="{343671D8-1FC5-E548-A833-D39B4DF6AB9F}" srcId="{FCD300D8-C251-2E47-B629-4172D735C97B}" destId="{138704C7-5AA3-9C49-89D8-8DE0B5A52B95}" srcOrd="1" destOrd="0" parTransId="{8B5C721F-1CC6-C749-BD14-7740EECD12AE}" sibTransId="{FDA9109B-494C-734B-9A15-8C4511805EB1}"/>
    <dgm:cxn modelId="{8D0AF6FE-51E1-764B-BAE7-A7D5D1D09EE2}" type="presOf" srcId="{A529EFA1-B565-674D-ABC6-8FE6C2954354}" destId="{635A3D45-0C71-F944-BB0A-0031DBD33437}" srcOrd="0" destOrd="0" presId="urn:microsoft.com/office/officeart/2005/8/layout/process4"/>
    <dgm:cxn modelId="{CBF71BE2-475A-C146-9C14-D0905D81BCCB}" srcId="{FCD300D8-C251-2E47-B629-4172D735C97B}" destId="{35D8773A-2CC9-3E47-99F7-9FD333DE82C5}" srcOrd="2" destOrd="0" parTransId="{69363D40-471F-4945-B87F-B1D3A61CC6DE}" sibTransId="{03152EBD-96DF-B94C-96A4-69A0D799B5C4}"/>
    <dgm:cxn modelId="{C43F8BBB-0EFB-CE45-9817-F9D1655E6A12}" type="presOf" srcId="{138704C7-5AA3-9C49-89D8-8DE0B5A52B95}" destId="{81EAC05C-A0B2-9542-B599-771BE8BF2D7E}" srcOrd="0" destOrd="0" presId="urn:microsoft.com/office/officeart/2005/8/layout/process4"/>
    <dgm:cxn modelId="{BA7885AE-9D79-2B43-A214-9DB9D3BCF348}" srcId="{FCD300D8-C251-2E47-B629-4172D735C97B}" destId="{67AB2FFF-AB4C-F846-BEF4-88FDE001DA5B}" srcOrd="4" destOrd="0" parTransId="{11FE0AB8-EC20-CA45-A237-CC0F1166B7DB}" sibTransId="{836E65F8-A5F0-DA4C-889D-AEDE1A8D1792}"/>
    <dgm:cxn modelId="{93644577-6DDB-F44B-8ACF-089373B8E7A6}" type="presOf" srcId="{67AB2FFF-AB4C-F846-BEF4-88FDE001DA5B}" destId="{24B99427-94AF-1848-9736-BC72933DEE50}" srcOrd="0" destOrd="0" presId="urn:microsoft.com/office/officeart/2005/8/layout/process4"/>
    <dgm:cxn modelId="{C1354DB8-C553-2942-AF08-378CEF0878FE}" srcId="{FCD300D8-C251-2E47-B629-4172D735C97B}" destId="{A529EFA1-B565-674D-ABC6-8FE6C2954354}" srcOrd="0" destOrd="0" parTransId="{9E6AD8D8-FDDE-EB4A-801C-998D4D725943}" sibTransId="{7155872A-98B2-6741-B69C-9CBF4FB09138}"/>
    <dgm:cxn modelId="{7A8AADF4-1B11-984E-95C4-62F8538F385E}" type="presOf" srcId="{FB3D30C9-C8E4-AD47-AFD5-F165BF3EA6CF}" destId="{AE92628D-DD2C-6A43-91D7-F254A0344C12}" srcOrd="0" destOrd="0" presId="urn:microsoft.com/office/officeart/2005/8/layout/process4"/>
    <dgm:cxn modelId="{FDC9542E-75A1-2D43-BA52-CB660723B445}" type="presOf" srcId="{FCD300D8-C251-2E47-B629-4172D735C97B}" destId="{CBAA55AB-80DF-D44A-B8B0-81E1E0ABC373}" srcOrd="0" destOrd="0" presId="urn:microsoft.com/office/officeart/2005/8/layout/process4"/>
    <dgm:cxn modelId="{223CC960-4F7E-7A49-96CB-4EDF6FD8007B}" type="presParOf" srcId="{CBAA55AB-80DF-D44A-B8B0-81E1E0ABC373}" destId="{BAD17CF4-33AF-E747-A1D9-53501C644893}" srcOrd="0" destOrd="0" presId="urn:microsoft.com/office/officeart/2005/8/layout/process4"/>
    <dgm:cxn modelId="{57E5DA51-93CD-FD48-8140-9E328BE8BCE3}" type="presParOf" srcId="{BAD17CF4-33AF-E747-A1D9-53501C644893}" destId="{24B99427-94AF-1848-9736-BC72933DEE50}" srcOrd="0" destOrd="0" presId="urn:microsoft.com/office/officeart/2005/8/layout/process4"/>
    <dgm:cxn modelId="{8936B399-4442-A146-A32F-F6FB5CDBCBFD}" type="presParOf" srcId="{CBAA55AB-80DF-D44A-B8B0-81E1E0ABC373}" destId="{06DB093B-F429-1B4B-B577-8416782D2E1F}" srcOrd="1" destOrd="0" presId="urn:microsoft.com/office/officeart/2005/8/layout/process4"/>
    <dgm:cxn modelId="{17A0697F-45EC-CF47-806E-574A722F8865}" type="presParOf" srcId="{CBAA55AB-80DF-D44A-B8B0-81E1E0ABC373}" destId="{2BFDA23B-9AB3-914F-9721-0D77C37087EC}" srcOrd="2" destOrd="0" presId="urn:microsoft.com/office/officeart/2005/8/layout/process4"/>
    <dgm:cxn modelId="{FF77C8EC-59CB-5E4D-9D5E-A7858031F2D8}" type="presParOf" srcId="{2BFDA23B-9AB3-914F-9721-0D77C37087EC}" destId="{AE92628D-DD2C-6A43-91D7-F254A0344C12}" srcOrd="0" destOrd="0" presId="urn:microsoft.com/office/officeart/2005/8/layout/process4"/>
    <dgm:cxn modelId="{ADC49A2A-3F3A-3A45-BF6F-AA2F47DFED2F}" type="presParOf" srcId="{CBAA55AB-80DF-D44A-B8B0-81E1E0ABC373}" destId="{2D0D82DB-CF0A-0445-B77D-4E49DD6AAC7B}" srcOrd="3" destOrd="0" presId="urn:microsoft.com/office/officeart/2005/8/layout/process4"/>
    <dgm:cxn modelId="{F8C5228C-C5A4-464E-83C5-4A2247C0AFA4}" type="presParOf" srcId="{CBAA55AB-80DF-D44A-B8B0-81E1E0ABC373}" destId="{6CB8E1D1-31A6-DF4F-867F-EA8C306F4C67}" srcOrd="4" destOrd="0" presId="urn:microsoft.com/office/officeart/2005/8/layout/process4"/>
    <dgm:cxn modelId="{590101B9-65FA-FD41-9EB3-132ED5D238F1}" type="presParOf" srcId="{6CB8E1D1-31A6-DF4F-867F-EA8C306F4C67}" destId="{445D457E-692E-A74E-AB85-65B7A2C02E6A}" srcOrd="0" destOrd="0" presId="urn:microsoft.com/office/officeart/2005/8/layout/process4"/>
    <dgm:cxn modelId="{5717A955-5034-4440-8118-3203646F31D7}" type="presParOf" srcId="{CBAA55AB-80DF-D44A-B8B0-81E1E0ABC373}" destId="{041982AF-5B5D-744D-A042-FDF86F9F2DA5}" srcOrd="5" destOrd="0" presId="urn:microsoft.com/office/officeart/2005/8/layout/process4"/>
    <dgm:cxn modelId="{8CC129C2-5D98-9547-9849-B7430BD69F30}" type="presParOf" srcId="{CBAA55AB-80DF-D44A-B8B0-81E1E0ABC373}" destId="{3172390B-50FF-BD4C-89E1-FB22355C4CBE}" srcOrd="6" destOrd="0" presId="urn:microsoft.com/office/officeart/2005/8/layout/process4"/>
    <dgm:cxn modelId="{57E01455-9FCA-FB49-9F55-6370B5C29EA0}" type="presParOf" srcId="{3172390B-50FF-BD4C-89E1-FB22355C4CBE}" destId="{81EAC05C-A0B2-9542-B599-771BE8BF2D7E}" srcOrd="0" destOrd="0" presId="urn:microsoft.com/office/officeart/2005/8/layout/process4"/>
    <dgm:cxn modelId="{7983BEFC-B0FF-934B-BD97-AA6A20FC7107}" type="presParOf" srcId="{CBAA55AB-80DF-D44A-B8B0-81E1E0ABC373}" destId="{BF93D98F-F452-8840-AF92-4AB1D02771D5}" srcOrd="7" destOrd="0" presId="urn:microsoft.com/office/officeart/2005/8/layout/process4"/>
    <dgm:cxn modelId="{74845B54-6E48-774A-A966-A438C882835B}" type="presParOf" srcId="{CBAA55AB-80DF-D44A-B8B0-81E1E0ABC373}" destId="{5C56CB5A-E2CE-144F-B52B-2CBAA0FE2C4B}" srcOrd="8" destOrd="0" presId="urn:microsoft.com/office/officeart/2005/8/layout/process4"/>
    <dgm:cxn modelId="{13B75332-6A6B-C04F-BA7F-530A0256F71F}"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Exploration and Clean-Up</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Background and Objectives</a:t>
          </a:r>
        </a:p>
      </dsp:txBody>
      <dsp:txXfrm rot="10800000">
        <a:off x="0" y="2590"/>
        <a:ext cx="8128000" cy="7628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Exploration and Clean-Up</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Background and Objectives</a:t>
          </a:r>
        </a:p>
      </dsp:txBody>
      <dsp:txXfrm rot="10800000">
        <a:off x="0" y="2590"/>
        <a:ext cx="8128000" cy="762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Exploration and Clean-Up</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Background and Objectives</a:t>
          </a:r>
        </a:p>
      </dsp:txBody>
      <dsp:txXfrm rot="10800000">
        <a:off x="0" y="2590"/>
        <a:ext cx="8128000" cy="762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Exploration and Clean-Up</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Background and Objectives</a:t>
          </a:r>
        </a:p>
      </dsp:txBody>
      <dsp:txXfrm rot="10800000">
        <a:off x="0" y="2590"/>
        <a:ext cx="8128000" cy="7628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rgbClr val="DADADA"/>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Exploration and Clean-Up</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a:t>Background and Objectives</a:t>
          </a:r>
        </a:p>
      </dsp:txBody>
      <dsp:txXfrm rot="10800000">
        <a:off x="0" y="2590"/>
        <a:ext cx="8128000" cy="7628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4/5/18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4/5/18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2466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82142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when we talked about databases, there’s a distinction between the DBMS, a database, and a database table. </a:t>
            </a:r>
          </a:p>
          <a:p>
            <a:endParaRPr lang="en-US" baseline="0" dirty="0"/>
          </a:p>
          <a:p>
            <a:r>
              <a:rPr lang="en-US" baseline="0" dirty="0"/>
              <a:t>All three are commonly referred to as “Database”. </a:t>
            </a:r>
          </a:p>
          <a:p>
            <a:endParaRPr lang="en-US" baseline="0" dirty="0"/>
          </a:p>
          <a:p>
            <a:r>
              <a:rPr lang="en-US" baseline="0" dirty="0"/>
              <a:t>But it’s really the database </a:t>
            </a:r>
            <a:r>
              <a:rPr lang="en-US" u="sng" baseline="0" dirty="0"/>
              <a:t>table</a:t>
            </a:r>
            <a:r>
              <a:rPr lang="en-US" baseline="0" dirty="0"/>
              <a:t> that holds the data we’re interested in. So we need to tell R we’re interested specifically in this table, called </a:t>
            </a:r>
            <a:r>
              <a:rPr lang="en-US" baseline="0" dirty="0" err="1"/>
              <a:t>MGHLABUTIL_LabResults</a:t>
            </a:r>
            <a:r>
              <a:rPr lang="en-US" baseline="0" dirty="0"/>
              <a: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995001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prime example for a “copy/paste” type of code chunk since you will not typically ever need to modify it if you want to access the </a:t>
            </a:r>
            <a:r>
              <a:rPr lang="en-US" baseline="0" dirty="0" err="1"/>
              <a:t>Datamart</a:t>
            </a:r>
            <a:r>
              <a:rPr lang="en-US" baseline="0" dirty="0"/>
              <a:t> for your own project. Although some work will be involved for changing it to get </a:t>
            </a:r>
            <a:r>
              <a:rPr lang="en-US" baseline="0" dirty="0" err="1"/>
              <a:t>accessto</a:t>
            </a:r>
            <a:r>
              <a:rPr lang="en-US" baseline="0" dirty="0"/>
              <a:t> a different database. But once that work is done, you’ll be able to </a:t>
            </a:r>
            <a:r>
              <a:rPr lang="en-US" baseline="0" dirty="0" err="1"/>
              <a:t>cut+paste</a:t>
            </a:r>
            <a:r>
              <a:rPr lang="en-US" baseline="0" dirty="0"/>
              <a:t> that code.</a:t>
            </a:r>
          </a:p>
          <a:p>
            <a:endParaRPr lang="en-US" baseline="0" dirty="0"/>
          </a:p>
          <a:p>
            <a:r>
              <a:rPr lang="en-US" baseline="0" dirty="0"/>
              <a:t>Although I said it’s not important to fully understand how this code works, I’d like just to point out on a conceptual level what it does</a:t>
            </a:r>
          </a:p>
          <a:p>
            <a:pPr marL="171450" indent="-171450">
              <a:buFont typeface="Arial" panose="020B0604020202020204" pitchFamily="34" charset="0"/>
              <a:buChar char="•"/>
            </a:pPr>
            <a:r>
              <a:rPr lang="en-US" dirty="0"/>
              <a:t>Defines two functions, username() and password() that interactively ask for your username and password. This is better than hard-coding your login credentials.</a:t>
            </a:r>
            <a:endParaRPr lang="en-US" baseline="0" dirty="0"/>
          </a:p>
          <a:p>
            <a:pPr marL="171450" indent="-171450">
              <a:buFont typeface="Arial" panose="020B0604020202020204" pitchFamily="34" charset="0"/>
              <a:buChar char="•"/>
            </a:pPr>
            <a:r>
              <a:rPr lang="en-US" baseline="0" dirty="0"/>
              <a:t>The </a:t>
            </a:r>
            <a:r>
              <a:rPr lang="en-US" baseline="0" dirty="0" err="1"/>
              <a:t>dbConnect</a:t>
            </a:r>
            <a:r>
              <a:rPr lang="en-US" baseline="0" dirty="0"/>
              <a:t> command creates a connection handle to the database server.</a:t>
            </a:r>
          </a:p>
          <a:p>
            <a:pPr marL="171450" indent="-171450">
              <a:buFont typeface="Arial" panose="020B0604020202020204" pitchFamily="34" charset="0"/>
              <a:buChar char="•"/>
            </a:pPr>
            <a:r>
              <a:rPr lang="en-US" baseline="0" dirty="0"/>
              <a:t>The </a:t>
            </a:r>
            <a:r>
              <a:rPr lang="en-US" baseline="0" dirty="0" err="1"/>
              <a:t>tbl</a:t>
            </a:r>
            <a:r>
              <a:rPr lang="en-US" baseline="0" dirty="0"/>
              <a:t> command creates a pointer to the database table </a:t>
            </a:r>
            <a:r>
              <a:rPr lang="en-US" baseline="0" dirty="0" err="1"/>
              <a:t>MGHLABUTIL_LabResults</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05947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in contrast to when you read</a:t>
            </a:r>
            <a:r>
              <a:rPr lang="en-US" baseline="0" dirty="0"/>
              <a:t> </a:t>
            </a:r>
            <a:r>
              <a:rPr lang="en-US" dirty="0"/>
              <a:t>a file,</a:t>
            </a:r>
            <a:r>
              <a:rPr lang="en-US" baseline="0" dirty="0"/>
              <a:t> you usually don’t need or want to load an entire database table into R. </a:t>
            </a:r>
          </a:p>
          <a:p>
            <a:endParaRPr lang="en-US" baseline="0" dirty="0"/>
          </a:p>
          <a:p>
            <a:r>
              <a:rPr lang="en-US" baseline="0" dirty="0"/>
              <a:t>Instead, you select columns by their name, and you filter rows by a condition.</a:t>
            </a:r>
          </a:p>
          <a:p>
            <a:endParaRPr lang="en-US" baseline="0" dirty="0"/>
          </a:p>
          <a:p>
            <a:r>
              <a:rPr lang="en-US" baseline="0" dirty="0"/>
              <a:t>So at this point, it’s useful to decide which columns we want to select. </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65211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currently only works for </a:t>
            </a:r>
            <a:r>
              <a:rPr lang="en-US" dirty="0" err="1"/>
              <a:t>macOS</a:t>
            </a:r>
            <a:r>
              <a:rPr lang="en-US" dirty="0"/>
              <a:t> users – if you have a Windows laptop please pair up with someone with a MacBook!</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77211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Here’s something insanely cool about the </a:t>
            </a:r>
            <a:r>
              <a:rPr lang="en-US" dirty="0" err="1"/>
              <a:t>tidyverse</a:t>
            </a:r>
            <a:r>
              <a:rPr lang="en-US" dirty="0"/>
              <a:t>. You can treat a pointer to a remote database table </a:t>
            </a:r>
            <a:r>
              <a:rPr lang="en-US" i="1" dirty="0"/>
              <a:t>as if </a:t>
            </a:r>
            <a:r>
              <a:rPr lang="en-US" i="0" dirty="0"/>
              <a:t>it’s a data frame in your memory. </a:t>
            </a: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This is how you query a</a:t>
            </a:r>
            <a:r>
              <a:rPr lang="en-US" baseline="0" dirty="0"/>
              <a:t> database</a:t>
            </a:r>
            <a:endParaRPr lang="en-US" dirty="0"/>
          </a:p>
          <a:p>
            <a:pPr marL="171450" indent="-171450">
              <a:buFontTx/>
              <a:buChar char="-"/>
            </a:pPr>
            <a:endParaRPr lang="en-US" dirty="0"/>
          </a:p>
          <a:p>
            <a:pPr marL="171450" indent="-171450">
              <a:buFontTx/>
              <a:buChar char="-"/>
            </a:pPr>
            <a:r>
              <a:rPr lang="en-US" dirty="0"/>
              <a:t>Select all the columns we want</a:t>
            </a:r>
          </a:p>
          <a:p>
            <a:pPr marL="171450" indent="-171450">
              <a:buFontTx/>
              <a:buChar char="-"/>
            </a:pPr>
            <a:r>
              <a:rPr lang="en-US" dirty="0"/>
              <a:t>Filter</a:t>
            </a:r>
            <a:r>
              <a:rPr lang="en-US" baseline="0" dirty="0"/>
              <a:t> by </a:t>
            </a:r>
            <a:r>
              <a:rPr lang="en-US" baseline="0" dirty="0" err="1"/>
              <a:t>TstOrderName</a:t>
            </a:r>
            <a:r>
              <a:rPr lang="en-US" baseline="0" dirty="0"/>
              <a:t> = ESR and year of </a:t>
            </a:r>
            <a:r>
              <a:rPr lang="en-US" baseline="0" dirty="0" err="1"/>
              <a:t>CollectDateTime</a:t>
            </a:r>
            <a:r>
              <a:rPr lang="en-US" baseline="0" dirty="0"/>
              <a:t> == 2017</a:t>
            </a:r>
          </a:p>
          <a:p>
            <a:pPr marL="171450" indent="-171450">
              <a:buFontTx/>
              <a:buChar char="-"/>
            </a:pPr>
            <a:r>
              <a:rPr lang="en-US" baseline="0" dirty="0"/>
              <a:t>Also: sort by </a:t>
            </a:r>
            <a:r>
              <a:rPr lang="en-US" baseline="0" dirty="0" err="1"/>
              <a:t>CollectDateTime</a:t>
            </a:r>
            <a:r>
              <a:rPr lang="en-US" baseline="0" dirty="0"/>
              <a:t> </a:t>
            </a:r>
          </a:p>
          <a:p>
            <a:pPr marL="171450" indent="-171450">
              <a:buFontTx/>
              <a:buChar char="-"/>
            </a:pPr>
            <a:r>
              <a:rPr lang="en-US" baseline="0" dirty="0"/>
              <a:t>Collect </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725995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good to keep in case you lose access to your database for some reason.</a:t>
            </a:r>
          </a:p>
          <a:p>
            <a:r>
              <a:rPr lang="en-US" dirty="0"/>
              <a:t>You might want to change the filename</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84029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53210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27</a:t>
            </a:fld>
            <a:endParaRPr lang="en-US"/>
          </a:p>
        </p:txBody>
      </p:sp>
    </p:spTree>
    <p:extLst>
      <p:ext uri="{BB962C8B-B14F-4D97-AF65-F5344CB8AC3E}">
        <p14:creationId xmlns:p14="http://schemas.microsoft.com/office/powerpoint/2010/main" val="253983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Project – please let me know by email or in person what you are thinking about, and we can set up a one-on-one meeting to discuss specifics.</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361044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from last time: a data set is “tidy” if:</a:t>
            </a:r>
          </a:p>
          <a:p>
            <a:endParaRPr lang="en-US" dirty="0"/>
          </a:p>
          <a:p>
            <a:pPr marL="171450" indent="-171450">
              <a:buFont typeface="Arial" panose="020B0604020202020204" pitchFamily="34" charset="0"/>
              <a:buChar char="•"/>
            </a:pPr>
            <a:r>
              <a:rPr lang="en-US" dirty="0"/>
              <a:t>each variable is in its own column,</a:t>
            </a:r>
          </a:p>
          <a:p>
            <a:pPr marL="171450" indent="-171450">
              <a:buFont typeface="Arial" panose="020B0604020202020204" pitchFamily="34" charset="0"/>
              <a:buChar char="•"/>
            </a:pPr>
            <a:r>
              <a:rPr lang="en-US" dirty="0"/>
              <a:t>Each case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Don’t try to analyze a data set before making it tidy first unless you know what you’re doing.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ESR data set is tidy already. Data that come from databases often are, but not always.</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21660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about that code but be sure to include this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216898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bubbles for “Verify data type”, “Visualize the distribution”, ”Comment on the data”</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781236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602242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444285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478515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42</a:t>
            </a:fld>
            <a:endParaRPr lang="en-US"/>
          </a:p>
        </p:txBody>
      </p:sp>
    </p:spTree>
    <p:extLst>
      <p:ext uri="{BB962C8B-B14F-4D97-AF65-F5344CB8AC3E}">
        <p14:creationId xmlns:p14="http://schemas.microsoft.com/office/powerpoint/2010/main" val="539273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Won’t actually cover code but instead, the process</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4178669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Subsampled 15000 points from both males and females</a:t>
            </a:r>
          </a:p>
          <a:p>
            <a:pPr marL="171450" indent="-171450">
              <a:buFontTx/>
              <a:buChar char="-"/>
            </a:pPr>
            <a:r>
              <a:rPr lang="en-US" dirty="0"/>
              <a:t>Overlaid density contours</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558822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92724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looking at a lot of</a:t>
            </a:r>
            <a:r>
              <a:rPr lang="en-US" baseline="0" dirty="0"/>
              <a:t> R Markdown later, but for now, I want to point out this reference guide which is very handy for looking up how to write R Markdown. (I’ve printed out the first page which has the most useful </a:t>
            </a:r>
            <a:r>
              <a:rPr lang="en-US" baseline="0" dirty="0" err="1"/>
              <a:t>indformation</a:t>
            </a:r>
            <a:r>
              <a:rPr lang="en-US" baseline="0" dirty="0"/>
              <a:t> on it).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047881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48</a:t>
            </a:fld>
            <a:endParaRPr lang="en-US"/>
          </a:p>
        </p:txBody>
      </p:sp>
    </p:spTree>
    <p:extLst>
      <p:ext uri="{BB962C8B-B14F-4D97-AF65-F5344CB8AC3E}">
        <p14:creationId xmlns:p14="http://schemas.microsoft.com/office/powerpoint/2010/main" val="3009460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800547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Remove driver=“{</a:t>
            </a:r>
            <a:r>
              <a:rPr lang="en-US" baseline="0" dirty="0" err="1"/>
              <a:t>FreeTDS</a:t>
            </a:r>
            <a:r>
              <a:rPr lang="en-US" baseline="0" dirty="0"/>
              <a:t>}” from </a:t>
            </a:r>
            <a:r>
              <a:rPr lang="en-US" baseline="0" dirty="0" err="1"/>
              <a:t>Datamart</a:t>
            </a:r>
            <a:r>
              <a:rPr lang="en-US" baseline="0" dirty="0"/>
              <a:t> connect string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In “Result”, change </a:t>
            </a:r>
            <a:r>
              <a:rPr lang="en-US" baseline="0" dirty="0" err="1"/>
              <a:t>drop_na</a:t>
            </a:r>
            <a:r>
              <a:rPr lang="en-US" baseline="0" dirty="0"/>
              <a:t>() -&gt; </a:t>
            </a:r>
            <a:r>
              <a:rPr lang="en-US" baseline="0" dirty="0" err="1"/>
              <a:t>drop_na</a:t>
            </a:r>
            <a:r>
              <a:rPr lang="en-US" baseline="0" dirty="0"/>
              <a:t>(Result</a:t>
            </a:r>
            <a:r>
              <a:rPr lang="en-US" baseline="0" dirty="0" smtClean="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Replace ~~strikethrough~~ with `monospace` in </a:t>
            </a:r>
            <a:r>
              <a:rPr lang="en-US" baseline="0" dirty="0" err="1" smtClean="0"/>
              <a:t>Rmd</a:t>
            </a:r>
            <a:r>
              <a:rPr lang="en-US" baseline="0" smtClean="0"/>
              <a:t> tutorial</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48992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Create a new R Notebook</a:t>
            </a:r>
          </a:p>
          <a:p>
            <a:pPr marL="228600" indent="-228600">
              <a:buAutoNum type="arabicPeriod"/>
            </a:pPr>
            <a:r>
              <a:rPr lang="en-US" dirty="0"/>
              <a:t>Click Preview -&gt; save. </a:t>
            </a:r>
          </a:p>
          <a:p>
            <a:pPr marL="228600" indent="-228600">
              <a:buAutoNum type="arabicPeriod"/>
            </a:pPr>
            <a:r>
              <a:rPr lang="en-US" dirty="0"/>
              <a:t>Show</a:t>
            </a:r>
            <a:r>
              <a:rPr lang="en-US" baseline="0" dirty="0"/>
              <a:t> rendered document</a:t>
            </a:r>
          </a:p>
          <a:p>
            <a:pPr marL="228600" indent="-228600">
              <a:buAutoNum type="arabicPeriod"/>
            </a:pPr>
            <a:r>
              <a:rPr lang="en-US" baseline="0" dirty="0"/>
              <a:t>Point out how the plot command doesn’t have the plot below it </a:t>
            </a:r>
            <a:r>
              <a:rPr lang="mr-IN" baseline="0" dirty="0"/>
              <a:t>–</a:t>
            </a:r>
            <a:r>
              <a:rPr lang="en-US" baseline="0" dirty="0"/>
              <a:t> that’s because in R Notebooks rendering the document doesn’t automatically run the code. </a:t>
            </a:r>
          </a:p>
          <a:p>
            <a:pPr marL="685800" lvl="1" indent="-228600">
              <a:buAutoNum type="arabicPeriod"/>
            </a:pPr>
            <a:r>
              <a:rPr lang="en-US" baseline="0" dirty="0"/>
              <a:t>You usually don’t want to re-calculate an lengthy analysis each time you want to preview a small change in the document</a:t>
            </a:r>
          </a:p>
          <a:p>
            <a:pPr marL="685800" lvl="1" indent="-228600">
              <a:buAutoNum type="arabicPeriod"/>
            </a:pPr>
            <a:r>
              <a:rPr lang="en-US" baseline="0" dirty="0"/>
              <a:t>You can preview a document even if the code is not working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
            </a:r>
            <a:r>
              <a:rPr lang="en-US" dirty="0" err="1"/>
              <a:t>nb.html</a:t>
            </a:r>
            <a:r>
              <a:rPr lang="en-US" dirty="0"/>
              <a:t> file is created and that you</a:t>
            </a:r>
            <a:r>
              <a:rPr lang="en-US" baseline="0" dirty="0"/>
              <a:t> can share it e.g. by email</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6621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reviewed R Notebooks, let’s a</a:t>
            </a:r>
            <a:r>
              <a:rPr lang="en-US" baseline="0" dirty="0"/>
              <a:t> </a:t>
            </a:r>
            <a:r>
              <a:rPr lang="en-US" dirty="0"/>
              <a:t>dissect </a:t>
            </a:r>
            <a:r>
              <a:rPr lang="en-US" dirty="0" err="1"/>
              <a:t>esr</a:t>
            </a:r>
            <a:r>
              <a:rPr lang="en-US" dirty="0"/>
              <a:t>-reference-</a:t>
            </a:r>
            <a:r>
              <a:rPr lang="en-US" dirty="0" err="1"/>
              <a:t>ranges.Rmd</a:t>
            </a:r>
            <a:r>
              <a:rPr lang="en-US" dirty="0"/>
              <a:t> so please go ahead and load this into </a:t>
            </a:r>
            <a:r>
              <a:rPr lang="en-US" dirty="0" err="1"/>
              <a:t>Rstudio</a:t>
            </a:r>
            <a:r>
              <a:rPr lang="en-US" baseline="0" dirty="0"/>
              <a:t> and click Preview. This should render a prelim version of the report with none of the code executed.</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512222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22864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you’re learning</a:t>
            </a:r>
            <a:r>
              <a:rPr lang="en-US" baseline="0" dirty="0"/>
              <a:t> Reproducible Report writing, I believe it’s useful conceptually to distinguish between two types of code--</a:t>
            </a:r>
            <a:endParaRPr lang="en-US" dirty="0"/>
          </a:p>
          <a:p>
            <a:endParaRPr lang="en-US" dirty="0"/>
          </a:p>
          <a:p>
            <a:pPr marL="228600" indent="-228600">
              <a:buAutoNum type="arabicPeriod"/>
            </a:pPr>
            <a:r>
              <a:rPr lang="en-US" dirty="0"/>
              <a:t>Code that does something generic</a:t>
            </a:r>
            <a:r>
              <a:rPr lang="en-US" baseline="0" dirty="0"/>
              <a:t> </a:t>
            </a:r>
            <a:r>
              <a:rPr lang="mr-IN" baseline="0" dirty="0"/>
              <a:t>–</a:t>
            </a:r>
            <a:r>
              <a:rPr lang="en-US" baseline="0" dirty="0"/>
              <a:t> no pressing need to appreciate how it works in detail </a:t>
            </a:r>
            <a:r>
              <a:rPr lang="mr-IN" baseline="0" dirty="0"/>
              <a:t>–</a:t>
            </a:r>
            <a:r>
              <a:rPr lang="en-US" baseline="0" dirty="0"/>
              <a:t> in practice, you can copy/paste, potentially with minor modifications.</a:t>
            </a:r>
          </a:p>
          <a:p>
            <a:pPr marL="228600" indent="-228600">
              <a:buAutoNum type="arabicPeriod"/>
            </a:pPr>
            <a:r>
              <a:rPr lang="en-US" baseline="0" dirty="0"/>
              <a:t>Code that is highly specific for a particular data analytic step (but may follow a general template such as the ones I discussed in the previous two sessions). You’ll want to be able to understand this kind of code in detail because a lot of this kind of code you’ll be writing yourself.</a:t>
            </a:r>
          </a:p>
          <a:p>
            <a:pPr marL="228600" indent="-228600">
              <a:buAutoNum type="arabicPeriod"/>
            </a:pPr>
            <a:endParaRPr lang="en-US" baseline="0" dirty="0"/>
          </a:p>
          <a:p>
            <a:pPr marL="0" indent="0">
              <a:buNone/>
            </a:pPr>
            <a:r>
              <a:rPr lang="en-US" baseline="0" dirty="0"/>
              <a:t>I placed these two icons in the bottom right of each slide with code to give you a sense for how deeply I believe you should try to understand the code.</a:t>
            </a:r>
          </a:p>
          <a:p>
            <a:pPr marL="228600" indent="-228600">
              <a:buAutoNum type="arabicPeriod"/>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975959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111536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Background and Objectives section is to make sure</a:t>
            </a:r>
            <a:r>
              <a:rPr lang="en-US" baseline="0" dirty="0"/>
              <a:t> to give enough background to yourself and others to understand the rationale behind the analysis you’re undertaking. </a:t>
            </a:r>
          </a:p>
          <a:p>
            <a:endParaRPr lang="en-US" baseline="0" dirty="0"/>
          </a:p>
          <a:p>
            <a:r>
              <a:rPr lang="en-US" baseline="0" dirty="0"/>
              <a:t>Be sure to include a specific objective, such as “graph all ESR values from 2017 versus patient age, broken down my patient sex”. There is no need to have all analyses thought out, but you’ll want to have a fairly good idea of what it is you want to look at first.</a:t>
            </a:r>
          </a:p>
          <a:p>
            <a:endParaRPr lang="en-US" dirty="0"/>
          </a:p>
          <a:p>
            <a:r>
              <a:rPr lang="en-US" dirty="0"/>
              <a:t>There are just a few details</a:t>
            </a:r>
            <a:r>
              <a:rPr lang="en-US" baseline="0" dirty="0"/>
              <a:t> </a:t>
            </a:r>
            <a:r>
              <a:rPr lang="en-US" dirty="0"/>
              <a:t>about R Markdown syntax</a:t>
            </a:r>
            <a:r>
              <a:rPr lang="en-US" baseline="0" dirty="0"/>
              <a:t> I want to point out in this section.</a:t>
            </a:r>
          </a:p>
          <a:p>
            <a:endParaRPr lang="en-US" baseline="0" dirty="0"/>
          </a:p>
          <a:p>
            <a:r>
              <a:rPr lang="en-US" baseline="0" dirty="0"/>
              <a:t>(Next time, explain sections::</a:t>
            </a:r>
          </a:p>
          <a:p>
            <a:endParaRPr lang="en-US" baseline="0" dirty="0"/>
          </a:p>
          <a:p>
            <a:r>
              <a:rPr lang="en-US" dirty="0"/>
              <a:t>This is a structure for a report that’s</a:t>
            </a:r>
            <a:r>
              <a:rPr lang="en-US" baseline="0" dirty="0"/>
              <a:t> useful and should be applicable to most clinical data projects. </a:t>
            </a:r>
          </a:p>
          <a:p>
            <a:endParaRPr lang="en-US" dirty="0"/>
          </a:p>
          <a:p>
            <a:r>
              <a:rPr lang="en-US" dirty="0"/>
              <a:t>Background and Objectives</a:t>
            </a:r>
            <a:r>
              <a:rPr lang="en-US" baseline="0" dirty="0"/>
              <a:t> </a:t>
            </a:r>
            <a:r>
              <a:rPr lang="mr-IN" baseline="0" dirty="0"/>
              <a:t>–</a:t>
            </a:r>
            <a:r>
              <a:rPr lang="en-US" baseline="0" dirty="0"/>
              <a:t> it’s good to start with a hypothesis and one or two firm objectives, although often times the analysis will lead you to ask additional questions.</a:t>
            </a:r>
          </a:p>
          <a:p>
            <a:endParaRPr lang="en-US" baseline="0" dirty="0"/>
          </a:p>
          <a:p>
            <a:r>
              <a:rPr lang="en-US" baseline="0" dirty="0"/>
              <a:t>Data Acquisition </a:t>
            </a:r>
            <a:r>
              <a:rPr lang="mr-IN" baseline="0" dirty="0"/>
              <a:t>–</a:t>
            </a:r>
            <a:r>
              <a:rPr lang="en-US" baseline="0" dirty="0"/>
              <a:t> usually connecting to a database or importing a data file</a:t>
            </a:r>
          </a:p>
          <a:p>
            <a:endParaRPr lang="en-US" baseline="0" dirty="0"/>
          </a:p>
          <a:p>
            <a:r>
              <a:rPr lang="en-US" baseline="0" dirty="0"/>
              <a:t>Data Exploration and Clean-Up </a:t>
            </a:r>
            <a:r>
              <a:rPr lang="mr-IN" baseline="0" dirty="0"/>
              <a:t>–</a:t>
            </a:r>
            <a:r>
              <a:rPr lang="en-US" baseline="0" dirty="0"/>
              <a:t> Usually the data is NOT in the format you need it for visualization and modeling. Also, this is where you kick the tires and make sure that the data is as expected. This is a really important step and I can tell you from personal experience that you can lose a lot of time if you skip this.</a:t>
            </a:r>
          </a:p>
          <a:p>
            <a:endParaRPr lang="en-US" baseline="0" dirty="0"/>
          </a:p>
          <a:p>
            <a:r>
              <a:rPr lang="en-US" baseline="0" dirty="0"/>
              <a:t>Visualization and Modeling </a:t>
            </a:r>
            <a:r>
              <a:rPr lang="mr-IN" baseline="0" dirty="0"/>
              <a:t>–</a:t>
            </a:r>
            <a:r>
              <a:rPr lang="en-US" baseline="0" dirty="0"/>
              <a:t> this is the part where it gets interesting. Here we start to do the objectives and test our understanding of the data. This is usually several iterations of the “Understand” cycle of transforming data and creating new visualizations. This is also a great place to start involving a biostatistician who will be much more productive since you’ve already done the data cleaning and exploring.</a:t>
            </a:r>
          </a:p>
          <a:p>
            <a:endParaRPr lang="en-US" dirty="0"/>
          </a:p>
          <a:p>
            <a:r>
              <a:rPr lang="en-US"/>
              <a: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9554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5.png"/><Relationship Id="rId1" Type="http://schemas.microsoft.com/office/2007/relationships/media" Target="../media/media3.mov"/><Relationship Id="rId2" Type="http://schemas.openxmlformats.org/officeDocument/2006/relationships/video" Target="../media/media3.mov"/></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6.png"/><Relationship Id="rId1" Type="http://schemas.microsoft.com/office/2007/relationships/media" Target="../media/media4.mov"/><Relationship Id="rId2" Type="http://schemas.openxmlformats.org/officeDocument/2006/relationships/video" Target="../media/media4.mov"/></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2.png"/><Relationship Id="rId1" Type="http://schemas.microsoft.com/office/2007/relationships/media" Target="../media/media1.mov"/><Relationship Id="rId2" Type="http://schemas.openxmlformats.org/officeDocument/2006/relationships/video" Target="../media/media1.mov"/></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3.png"/><Relationship Id="rId5" Type="http://schemas.openxmlformats.org/officeDocument/2006/relationships/image" Target="../media/image4.png"/><Relationship Id="rId1" Type="http://schemas.microsoft.com/office/2007/relationships/media" Target="../media/media2.mov"/><Relationship Id="rId2" Type="http://schemas.openxmlformats.org/officeDocument/2006/relationships/video" Target="../media/media2.mo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Content Placeholder 2">
            <a:extLst>
              <a:ext uri="{FF2B5EF4-FFF2-40B4-BE49-F238E27FC236}">
                <a16:creationId xmlns:a16="http://schemas.microsoft.com/office/drawing/2014/main" xmlns="" id="{3F940AFE-DBA3-864F-98E9-C8D0F57DC02E}"/>
              </a:ext>
            </a:extLst>
          </p:cNvPr>
          <p:cNvSpPr>
            <a:spLocks noGrp="1"/>
          </p:cNvSpPr>
          <p:nvPr>
            <p:ph idx="1" hasCustomPrompt="1"/>
          </p:nvPr>
        </p:nvSpPr>
        <p:spPr>
          <a:xfrm>
            <a:off x="1024128" y="566531"/>
            <a:ext cx="10147455" cy="57328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26352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77"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f"/><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tiff"/><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tiff"/><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tiff"/><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image" Target="../media/image3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3.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Reproducible Clinical Data Analysis</a:t>
            </a:r>
            <a:br>
              <a:rPr lang="en-US" dirty="0"/>
            </a:br>
            <a:r>
              <a:rPr lang="en-US" dirty="0"/>
              <a:t>with R and RStudio</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4</a:t>
            </a:r>
          </a:p>
          <a:p>
            <a:r>
              <a:rPr lang="en-US" sz="2800" b="1" dirty="0"/>
              <a:t>Reproducible Reports</a:t>
            </a:r>
            <a:endParaRPr lang="en-US" sz="2000" b="1" dirty="0"/>
          </a:p>
          <a:p>
            <a:r>
              <a:rPr lang="en-US" sz="2400" dirty="0"/>
              <a:t>April 5, 2018</a:t>
            </a:r>
            <a:endParaRPr lang="en-US" dirty="0"/>
          </a:p>
        </p:txBody>
      </p:sp>
    </p:spTree>
    <p:extLst>
      <p:ext uri="{BB962C8B-B14F-4D97-AF65-F5344CB8AC3E}">
        <p14:creationId xmlns:p14="http://schemas.microsoft.com/office/powerpoint/2010/main" val="767747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04786" y="1916793"/>
            <a:ext cx="3481614" cy="348161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692" y="1864441"/>
            <a:ext cx="3533966" cy="3533966"/>
          </a:xfrm>
          <a:prstGeom prst="rect">
            <a:avLst/>
          </a:prstGeom>
        </p:spPr>
      </p:pic>
      <p:sp>
        <p:nvSpPr>
          <p:cNvPr id="4" name="TextBox 3"/>
          <p:cNvSpPr txBox="1"/>
          <p:nvPr/>
        </p:nvSpPr>
        <p:spPr>
          <a:xfrm>
            <a:off x="1650381" y="1115407"/>
            <a:ext cx="4148254" cy="646331"/>
          </a:xfrm>
          <a:prstGeom prst="rect">
            <a:avLst/>
          </a:prstGeom>
          <a:noFill/>
        </p:spPr>
        <p:txBody>
          <a:bodyPr wrap="square" rtlCol="0">
            <a:spAutoFit/>
          </a:bodyPr>
          <a:lstStyle/>
          <a:p>
            <a:pPr algn="ctr"/>
            <a:r>
              <a:rPr lang="en-US" sz="3600" dirty="0">
                <a:solidFill>
                  <a:schemeClr val="tx1">
                    <a:lumMod val="65000"/>
                    <a:lumOff val="35000"/>
                  </a:schemeClr>
                </a:solidFill>
              </a:rPr>
              <a:t>“Copy/Paste” Code</a:t>
            </a:r>
          </a:p>
        </p:txBody>
      </p:sp>
      <p:sp>
        <p:nvSpPr>
          <p:cNvPr id="5" name="TextBox 4"/>
          <p:cNvSpPr txBox="1"/>
          <p:nvPr/>
        </p:nvSpPr>
        <p:spPr>
          <a:xfrm>
            <a:off x="6389649" y="1115407"/>
            <a:ext cx="4415883" cy="646331"/>
          </a:xfrm>
          <a:prstGeom prst="rect">
            <a:avLst/>
          </a:prstGeom>
          <a:noFill/>
        </p:spPr>
        <p:txBody>
          <a:bodyPr wrap="square" rtlCol="0">
            <a:spAutoFit/>
          </a:bodyPr>
          <a:lstStyle/>
          <a:p>
            <a:pPr algn="ctr"/>
            <a:r>
              <a:rPr lang="en-US" sz="3600">
                <a:solidFill>
                  <a:schemeClr val="tx1">
                    <a:lumMod val="65000"/>
                    <a:lumOff val="35000"/>
                  </a:schemeClr>
                </a:solidFill>
              </a:rPr>
              <a:t>“Write Yourself” </a:t>
            </a:r>
            <a:r>
              <a:rPr lang="en-US" sz="3600" dirty="0">
                <a:solidFill>
                  <a:schemeClr val="tx1">
                    <a:lumMod val="65000"/>
                    <a:lumOff val="35000"/>
                  </a:schemeClr>
                </a:solidFill>
              </a:rPr>
              <a:t>Code</a:t>
            </a:r>
          </a:p>
        </p:txBody>
      </p:sp>
    </p:spTree>
    <p:extLst>
      <p:ext uri="{BB962C8B-B14F-4D97-AF65-F5344CB8AC3E}">
        <p14:creationId xmlns:p14="http://schemas.microsoft.com/office/powerpoint/2010/main" val="1781343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Chunk</a:t>
            </a:r>
          </a:p>
        </p:txBody>
      </p:sp>
      <p:pic>
        <p:nvPicPr>
          <p:cNvPr id="6" name="Picture 5">
            <a:extLst>
              <a:ext uri="{FF2B5EF4-FFF2-40B4-BE49-F238E27FC236}">
                <a16:creationId xmlns:a16="http://schemas.microsoft.com/office/drawing/2014/main" xmlns="" id="{CE4EE208-B4F8-D04E-9DD1-F201127BA132}"/>
              </a:ext>
            </a:extLst>
          </p:cNvPr>
          <p:cNvPicPr>
            <a:picLocks noChangeAspect="1"/>
          </p:cNvPicPr>
          <p:nvPr/>
        </p:nvPicPr>
        <p:blipFill>
          <a:blip r:embed="rId3"/>
          <a:stretch>
            <a:fillRect/>
          </a:stretch>
        </p:blipFill>
        <p:spPr>
          <a:xfrm>
            <a:off x="3057652" y="2895378"/>
            <a:ext cx="5653024" cy="2280888"/>
          </a:xfrm>
          <a:prstGeom prst="rect">
            <a:avLst/>
          </a:prstGeom>
        </p:spPr>
      </p:pic>
      <p:pic>
        <p:nvPicPr>
          <p:cNvPr id="9" name="Picture 8">
            <a:extLst>
              <a:ext uri="{FF2B5EF4-FFF2-40B4-BE49-F238E27FC236}">
                <a16:creationId xmlns:a16="http://schemas.microsoft.com/office/drawing/2014/main" xmlns="" id="{2F2584F1-13DC-B04F-BC59-5A6A57942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1424" y="2895378"/>
            <a:ext cx="1041137" cy="1041137"/>
          </a:xfrm>
          <a:prstGeom prst="rect">
            <a:avLst/>
          </a:prstGeom>
        </p:spPr>
      </p:pic>
      <p:grpSp>
        <p:nvGrpSpPr>
          <p:cNvPr id="5" name="Group 4">
            <a:extLst>
              <a:ext uri="{FF2B5EF4-FFF2-40B4-BE49-F238E27FC236}">
                <a16:creationId xmlns:a16="http://schemas.microsoft.com/office/drawing/2014/main" xmlns="" id="{EAF09F17-F970-3941-A56F-2A05CB7B51FD}"/>
              </a:ext>
            </a:extLst>
          </p:cNvPr>
          <p:cNvGrpSpPr/>
          <p:nvPr/>
        </p:nvGrpSpPr>
        <p:grpSpPr>
          <a:xfrm>
            <a:off x="320035" y="2675278"/>
            <a:ext cx="2364364" cy="1661993"/>
            <a:chOff x="896764" y="1596561"/>
            <a:chExt cx="2365216" cy="1661993"/>
          </a:xfrm>
        </p:grpSpPr>
        <p:sp>
          <p:nvSpPr>
            <p:cNvPr id="7" name="Rounded Rectangular Callout 6">
              <a:extLst>
                <a:ext uri="{FF2B5EF4-FFF2-40B4-BE49-F238E27FC236}">
                  <a16:creationId xmlns:a16="http://schemas.microsoft.com/office/drawing/2014/main" xmlns="" id="{4F7D243D-67BF-DA46-94B5-BC50F1BA65BD}"/>
                </a:ext>
              </a:extLst>
            </p:cNvPr>
            <p:cNvSpPr/>
            <p:nvPr/>
          </p:nvSpPr>
          <p:spPr>
            <a:xfrm>
              <a:off x="896764" y="1732048"/>
              <a:ext cx="2365216" cy="1246648"/>
            </a:xfrm>
            <a:prstGeom prst="wedgeRoundRectCallout">
              <a:avLst>
                <a:gd name="adj1" fmla="val 103130"/>
                <a:gd name="adj2" fmla="val 12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F125BB3E-AB32-AC48-98DC-05FDD78D7255}"/>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comments start with #</a:t>
              </a:r>
            </a:p>
            <a:p>
              <a:pPr algn="ctr"/>
              <a:endParaRPr lang="en-US" sz="2800" b="1" dirty="0">
                <a:solidFill>
                  <a:schemeClr val="bg1"/>
                </a:solidFill>
                <a:latin typeface="Monaco" charset="0"/>
                <a:ea typeface="Monaco" charset="0"/>
                <a:cs typeface="Monaco" charset="0"/>
              </a:endParaRPr>
            </a:p>
          </p:txBody>
        </p:sp>
      </p:grpSp>
      <p:grpSp>
        <p:nvGrpSpPr>
          <p:cNvPr id="10" name="Group 9">
            <a:extLst>
              <a:ext uri="{FF2B5EF4-FFF2-40B4-BE49-F238E27FC236}">
                <a16:creationId xmlns:a16="http://schemas.microsoft.com/office/drawing/2014/main" xmlns="" id="{54867235-72ED-174E-8380-0922B5F5AFBF}"/>
              </a:ext>
            </a:extLst>
          </p:cNvPr>
          <p:cNvGrpSpPr/>
          <p:nvPr/>
        </p:nvGrpSpPr>
        <p:grpSpPr>
          <a:xfrm>
            <a:off x="4130035" y="1013285"/>
            <a:ext cx="2364364" cy="1661993"/>
            <a:chOff x="896764" y="1596561"/>
            <a:chExt cx="2365216" cy="1661993"/>
          </a:xfrm>
        </p:grpSpPr>
        <p:sp>
          <p:nvSpPr>
            <p:cNvPr id="11" name="Rounded Rectangular Callout 10">
              <a:extLst>
                <a:ext uri="{FF2B5EF4-FFF2-40B4-BE49-F238E27FC236}">
                  <a16:creationId xmlns:a16="http://schemas.microsoft.com/office/drawing/2014/main" xmlns=""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xmlns="" id="{8E8748B4-E138-B64C-B32B-601C652E6297}"/>
              </a:ext>
            </a:extLst>
          </p:cNvPr>
          <p:cNvGrpSpPr/>
          <p:nvPr/>
        </p:nvGrpSpPr>
        <p:grpSpPr>
          <a:xfrm>
            <a:off x="7047627" y="1044063"/>
            <a:ext cx="5019877" cy="1600438"/>
            <a:chOff x="896764" y="1627339"/>
            <a:chExt cx="2365216" cy="1600438"/>
          </a:xfrm>
        </p:grpSpPr>
        <p:sp>
          <p:nvSpPr>
            <p:cNvPr id="14" name="Rounded Rectangular Callout 13">
              <a:extLst>
                <a:ext uri="{FF2B5EF4-FFF2-40B4-BE49-F238E27FC236}">
                  <a16:creationId xmlns:a16="http://schemas.microsoft.com/office/drawing/2014/main" xmlns="" id="{56787EED-FEC6-0A46-BB4A-2BED0C0DEEC3}"/>
                </a:ext>
              </a:extLst>
            </p:cNvPr>
            <p:cNvSpPr/>
            <p:nvPr/>
          </p:nvSpPr>
          <p:spPr>
            <a:xfrm>
              <a:off x="896764" y="1732048"/>
              <a:ext cx="2365216" cy="1246648"/>
            </a:xfrm>
            <a:prstGeom prst="wedgeRoundRectCallout">
              <a:avLst>
                <a:gd name="adj1" fmla="val -49388"/>
                <a:gd name="adj2" fmla="val 952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6" name="Group 15">
            <a:extLst>
              <a:ext uri="{FF2B5EF4-FFF2-40B4-BE49-F238E27FC236}">
                <a16:creationId xmlns:a16="http://schemas.microsoft.com/office/drawing/2014/main" xmlns="" id="{FA34F173-057C-A54A-9317-0A57188D5E09}"/>
              </a:ext>
            </a:extLst>
          </p:cNvPr>
          <p:cNvGrpSpPr/>
          <p:nvPr/>
        </p:nvGrpSpPr>
        <p:grpSpPr>
          <a:xfrm>
            <a:off x="7618868" y="4057413"/>
            <a:ext cx="2364364" cy="1661993"/>
            <a:chOff x="896764" y="1596561"/>
            <a:chExt cx="2365216" cy="1661993"/>
          </a:xfrm>
        </p:grpSpPr>
        <p:sp>
          <p:nvSpPr>
            <p:cNvPr id="17" name="Rounded Rectangular Callout 16">
              <a:extLst>
                <a:ext uri="{FF2B5EF4-FFF2-40B4-BE49-F238E27FC236}">
                  <a16:creationId xmlns:a16="http://schemas.microsoft.com/office/drawing/2014/main" xmlns="" id="{723B2343-03AB-3C4E-81B7-3486A94E65EB}"/>
                </a:ext>
              </a:extLst>
            </p:cNvPr>
            <p:cNvSpPr/>
            <p:nvPr/>
          </p:nvSpPr>
          <p:spPr>
            <a:xfrm>
              <a:off x="896764" y="1732048"/>
              <a:ext cx="2365216" cy="1246648"/>
            </a:xfrm>
            <a:prstGeom prst="wedgeRoundRectCallout">
              <a:avLst>
                <a:gd name="adj1" fmla="val -114208"/>
                <a:gd name="adj2" fmla="val -4727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A4A0BBA4-5F92-6A43-A078-29D124EC4ACA}"/>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database access</a:t>
              </a: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xmlns="" id="{275FEACE-61D0-EC4E-A3BE-5227DD31CC0E}"/>
              </a:ext>
            </a:extLst>
          </p:cNvPr>
          <p:cNvGrpSpPr/>
          <p:nvPr/>
        </p:nvGrpSpPr>
        <p:grpSpPr>
          <a:xfrm>
            <a:off x="4452006" y="5259927"/>
            <a:ext cx="2364364" cy="1661993"/>
            <a:chOff x="896764" y="1596561"/>
            <a:chExt cx="2365216" cy="1661993"/>
          </a:xfrm>
        </p:grpSpPr>
        <p:sp>
          <p:nvSpPr>
            <p:cNvPr id="20" name="Rounded Rectangular Callout 19">
              <a:extLst>
                <a:ext uri="{FF2B5EF4-FFF2-40B4-BE49-F238E27FC236}">
                  <a16:creationId xmlns:a16="http://schemas.microsoft.com/office/drawing/2014/main" xmlns=""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640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47117988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71314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FB1A04-606D-E14A-802D-2ECBD05EE28D}"/>
              </a:ext>
            </a:extLst>
          </p:cNvPr>
          <p:cNvSpPr>
            <a:spLocks noGrp="1"/>
          </p:cNvSpPr>
          <p:nvPr>
            <p:ph type="title"/>
          </p:nvPr>
        </p:nvSpPr>
        <p:spPr/>
        <p:txBody>
          <a:bodyPr/>
          <a:lstStyle/>
          <a:p>
            <a:r>
              <a:rPr lang="en-US" dirty="0"/>
              <a:t>Background and Objectives</a:t>
            </a:r>
          </a:p>
        </p:txBody>
      </p:sp>
      <p:sp>
        <p:nvSpPr>
          <p:cNvPr id="4" name="TextBox 3">
            <a:extLst>
              <a:ext uri="{FF2B5EF4-FFF2-40B4-BE49-F238E27FC236}">
                <a16:creationId xmlns:a16="http://schemas.microsoft.com/office/drawing/2014/main" xmlns="" id="{E4CBD867-0995-674F-B532-2F04B646E745}"/>
              </a:ext>
            </a:extLst>
          </p:cNvPr>
          <p:cNvSpPr txBox="1"/>
          <p:nvPr/>
        </p:nvSpPr>
        <p:spPr>
          <a:xfrm>
            <a:off x="812291" y="2104208"/>
            <a:ext cx="5071873" cy="4278094"/>
          </a:xfrm>
          <a:prstGeom prst="rect">
            <a:avLst/>
          </a:prstGeom>
          <a:noFill/>
        </p:spPr>
        <p:txBody>
          <a:bodyPr wrap="square" rtlCol="0">
            <a:spAutoFit/>
          </a:bodyPr>
          <a:lstStyle/>
          <a:p>
            <a:pPr marL="457200" indent="-457200">
              <a:buFont typeface="Arial" charset="0"/>
              <a:buChar char="•"/>
            </a:pPr>
            <a:r>
              <a:rPr lang="en-US" sz="3200" dirty="0"/>
              <a:t>What is the question to be addressed by the project?</a:t>
            </a:r>
          </a:p>
          <a:p>
            <a:pPr marL="457200" indent="-457200">
              <a:buFont typeface="Arial" charset="0"/>
              <a:buChar char="•"/>
            </a:pPr>
            <a:endParaRPr lang="en-US" sz="3200" dirty="0"/>
          </a:p>
          <a:p>
            <a:pPr marL="457200" indent="-457200">
              <a:buFont typeface="Arial" charset="0"/>
              <a:buChar char="•"/>
            </a:pPr>
            <a:r>
              <a:rPr lang="en-US" sz="3200" dirty="0"/>
              <a:t>How could addressing this question change patient management or further generalizable knowledge?</a:t>
            </a:r>
          </a:p>
          <a:p>
            <a:pPr marL="457200" indent="-457200">
              <a:buFont typeface="Arial" charset="0"/>
              <a:buChar char="•"/>
            </a:pPr>
            <a:endParaRPr lang="en-US" sz="2400" dirty="0"/>
          </a:p>
          <a:p>
            <a:pPr marL="914400" lvl="1" indent="-457200">
              <a:buFont typeface="Arial" charset="0"/>
              <a:buChar char="•"/>
            </a:pPr>
            <a:endParaRPr lang="en-US" sz="2400" dirty="0"/>
          </a:p>
        </p:txBody>
      </p:sp>
      <p:sp>
        <p:nvSpPr>
          <p:cNvPr id="5" name="TextBox 4">
            <a:extLst>
              <a:ext uri="{FF2B5EF4-FFF2-40B4-BE49-F238E27FC236}">
                <a16:creationId xmlns:a16="http://schemas.microsoft.com/office/drawing/2014/main" xmlns="" id="{DE90B467-E2C8-294A-877B-D2999F9FCD3B}"/>
              </a:ext>
            </a:extLst>
          </p:cNvPr>
          <p:cNvSpPr txBox="1"/>
          <p:nvPr/>
        </p:nvSpPr>
        <p:spPr>
          <a:xfrm>
            <a:off x="6418434" y="2084832"/>
            <a:ext cx="5071873" cy="3416320"/>
          </a:xfrm>
          <a:prstGeom prst="rect">
            <a:avLst/>
          </a:prstGeom>
          <a:noFill/>
        </p:spPr>
        <p:txBody>
          <a:bodyPr wrap="square" rtlCol="0">
            <a:spAutoFit/>
          </a:bodyPr>
          <a:lstStyle/>
          <a:p>
            <a:pPr marL="457200" indent="-457200">
              <a:buFont typeface="Arial" charset="0"/>
              <a:buChar char="•"/>
            </a:pPr>
            <a:r>
              <a:rPr lang="en-US" sz="3200" dirty="0"/>
              <a:t>What data resources could be used?</a:t>
            </a:r>
          </a:p>
          <a:p>
            <a:pPr marL="457200" indent="-457200">
              <a:buFont typeface="Arial" charset="0"/>
              <a:buChar char="•"/>
            </a:pPr>
            <a:endParaRPr lang="en-US" sz="3200" dirty="0"/>
          </a:p>
          <a:p>
            <a:pPr marL="457200" indent="-457200">
              <a:buFont typeface="Arial" charset="0"/>
              <a:buChar char="•"/>
            </a:pPr>
            <a:r>
              <a:rPr lang="en-US" sz="3200" dirty="0"/>
              <a:t>What are the </a:t>
            </a:r>
            <a:r>
              <a:rPr lang="en-US" sz="3200" i="1" dirty="0"/>
              <a:t>first 1-2 key graphs or statistics</a:t>
            </a:r>
            <a:r>
              <a:rPr lang="en-US" sz="3200" dirty="0"/>
              <a:t> that should be obtained?</a:t>
            </a:r>
            <a:endParaRPr lang="en-US" sz="2400" dirty="0"/>
          </a:p>
          <a:p>
            <a:pPr lvl="1"/>
            <a:endParaRPr lang="en-US" sz="2400" dirty="0"/>
          </a:p>
        </p:txBody>
      </p:sp>
    </p:spTree>
    <p:extLst>
      <p:ext uri="{BB962C8B-B14F-4D97-AF65-F5344CB8AC3E}">
        <p14:creationId xmlns:p14="http://schemas.microsoft.com/office/powerpoint/2010/main" val="1709336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146001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543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22" t="6497" r="1650" b="11358"/>
          <a:stretch/>
        </p:blipFill>
        <p:spPr>
          <a:xfrm>
            <a:off x="1097280" y="1914862"/>
            <a:ext cx="10144461" cy="3162748"/>
          </a:xfrm>
          <a:prstGeom prst="rect">
            <a:avLst/>
          </a:prstGeom>
        </p:spPr>
      </p:pic>
      <p:sp>
        <p:nvSpPr>
          <p:cNvPr id="3" name="Rectangle 2">
            <a:extLst>
              <a:ext uri="{FF2B5EF4-FFF2-40B4-BE49-F238E27FC236}">
                <a16:creationId xmlns:a16="http://schemas.microsoft.com/office/drawing/2014/main" xmlns="" id="{42B6DFA0-7983-AB4A-AFD3-382414AEAC45}"/>
              </a:ext>
            </a:extLst>
          </p:cNvPr>
          <p:cNvSpPr/>
          <p:nvPr/>
        </p:nvSpPr>
        <p:spPr>
          <a:xfrm>
            <a:off x="1121665" y="3039587"/>
            <a:ext cx="1158240" cy="508285"/>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791193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FB1A04-606D-E14A-802D-2ECBD05EE28D}"/>
              </a:ext>
            </a:extLst>
          </p:cNvPr>
          <p:cNvSpPr>
            <a:spLocks noGrp="1"/>
          </p:cNvSpPr>
          <p:nvPr>
            <p:ph type="title"/>
          </p:nvPr>
        </p:nvSpPr>
        <p:spPr/>
        <p:txBody>
          <a:bodyPr/>
          <a:lstStyle/>
          <a:p>
            <a:r>
              <a:rPr lang="en-US" dirty="0"/>
              <a:t>Data Acquisition</a:t>
            </a:r>
          </a:p>
        </p:txBody>
      </p:sp>
      <p:sp>
        <p:nvSpPr>
          <p:cNvPr id="4" name="TextBox 3">
            <a:extLst>
              <a:ext uri="{FF2B5EF4-FFF2-40B4-BE49-F238E27FC236}">
                <a16:creationId xmlns:a16="http://schemas.microsoft.com/office/drawing/2014/main" xmlns="" id="{E4CBD867-0995-674F-B532-2F04B646E745}"/>
              </a:ext>
            </a:extLst>
          </p:cNvPr>
          <p:cNvSpPr txBox="1"/>
          <p:nvPr/>
        </p:nvSpPr>
        <p:spPr>
          <a:xfrm>
            <a:off x="812291" y="1921328"/>
            <a:ext cx="5071873" cy="5201424"/>
          </a:xfrm>
          <a:prstGeom prst="rect">
            <a:avLst/>
          </a:prstGeom>
          <a:noFill/>
        </p:spPr>
        <p:txBody>
          <a:bodyPr wrap="square" rtlCol="0">
            <a:spAutoFit/>
          </a:bodyPr>
          <a:lstStyle/>
          <a:p>
            <a:pPr marL="457200" indent="-457200">
              <a:buFont typeface="Arial" charset="0"/>
              <a:buChar char="•"/>
            </a:pPr>
            <a:r>
              <a:rPr lang="en-US" sz="3200" dirty="0"/>
              <a:t>Narrative</a:t>
            </a:r>
          </a:p>
          <a:p>
            <a:pPr marL="914400" lvl="1" indent="-457200">
              <a:buFont typeface="Arial" charset="0"/>
              <a:buChar char="•"/>
            </a:pPr>
            <a:r>
              <a:rPr lang="en-US" sz="2800" dirty="0"/>
              <a:t>Database sources</a:t>
            </a:r>
          </a:p>
          <a:p>
            <a:pPr marL="1371600" lvl="2" indent="-457200">
              <a:buFont typeface="Arial" charset="0"/>
              <a:buChar char="•"/>
            </a:pPr>
            <a:r>
              <a:rPr lang="en-US" sz="2400" dirty="0"/>
              <a:t>Database server address and database table name</a:t>
            </a:r>
          </a:p>
          <a:p>
            <a:pPr marL="914400" lvl="1" indent="-457200">
              <a:buFont typeface="Arial" charset="0"/>
              <a:buChar char="•"/>
            </a:pPr>
            <a:r>
              <a:rPr lang="en-US" sz="2800" dirty="0"/>
              <a:t>Data file sources</a:t>
            </a:r>
          </a:p>
          <a:p>
            <a:pPr marL="1371600" lvl="2" indent="-457200">
              <a:buFont typeface="Arial" charset="0"/>
              <a:buChar char="•"/>
            </a:pPr>
            <a:r>
              <a:rPr lang="en-US" sz="2400" dirty="0"/>
              <a:t>Origin, with references</a:t>
            </a:r>
          </a:p>
          <a:p>
            <a:pPr marL="1371600" lvl="2" indent="-457200">
              <a:buFont typeface="Arial" charset="0"/>
              <a:buChar char="•"/>
            </a:pPr>
            <a:r>
              <a:rPr lang="en-US" sz="2400" dirty="0"/>
              <a:t>File name and format</a:t>
            </a:r>
          </a:p>
          <a:p>
            <a:pPr marL="914400" lvl="1" indent="-457200">
              <a:buFont typeface="Arial" charset="0"/>
              <a:buChar char="•"/>
            </a:pPr>
            <a:r>
              <a:rPr lang="en-US" sz="2800" dirty="0"/>
              <a:t>Both</a:t>
            </a:r>
          </a:p>
          <a:p>
            <a:pPr marL="1371600" lvl="2" indent="-457200">
              <a:buFont typeface="Arial" charset="0"/>
              <a:buChar char="•"/>
            </a:pPr>
            <a:r>
              <a:rPr lang="en-US" sz="2400" dirty="0"/>
              <a:t>General properties of the data set</a:t>
            </a:r>
          </a:p>
          <a:p>
            <a:pPr marL="1371600" lvl="2" indent="-457200">
              <a:buFont typeface="Arial" charset="0"/>
              <a:buChar char="•"/>
            </a:pPr>
            <a:r>
              <a:rPr lang="en-US" sz="2400" dirty="0"/>
              <a:t>Code book for variables</a:t>
            </a:r>
            <a:endParaRPr lang="en-US" sz="3200" dirty="0"/>
          </a:p>
          <a:p>
            <a:endParaRPr lang="en-US" sz="2400" dirty="0"/>
          </a:p>
          <a:p>
            <a:pPr marL="914400" lvl="1" indent="-457200">
              <a:buFont typeface="Arial" charset="0"/>
              <a:buChar char="•"/>
            </a:pPr>
            <a:endParaRPr lang="en-US" sz="2400" dirty="0"/>
          </a:p>
        </p:txBody>
      </p:sp>
      <p:sp>
        <p:nvSpPr>
          <p:cNvPr id="5" name="TextBox 4">
            <a:extLst>
              <a:ext uri="{FF2B5EF4-FFF2-40B4-BE49-F238E27FC236}">
                <a16:creationId xmlns:a16="http://schemas.microsoft.com/office/drawing/2014/main" xmlns="" id="{DE90B467-E2C8-294A-877B-D2999F9FCD3B}"/>
              </a:ext>
            </a:extLst>
          </p:cNvPr>
          <p:cNvSpPr txBox="1"/>
          <p:nvPr/>
        </p:nvSpPr>
        <p:spPr>
          <a:xfrm>
            <a:off x="6418434" y="1901952"/>
            <a:ext cx="5071873" cy="3662541"/>
          </a:xfrm>
          <a:prstGeom prst="rect">
            <a:avLst/>
          </a:prstGeom>
          <a:noFill/>
        </p:spPr>
        <p:txBody>
          <a:bodyPr wrap="square" rtlCol="0">
            <a:spAutoFit/>
          </a:bodyPr>
          <a:lstStyle/>
          <a:p>
            <a:pPr marL="457200" indent="-457200">
              <a:buFont typeface="Arial" charset="0"/>
              <a:buChar char="•"/>
            </a:pPr>
            <a:r>
              <a:rPr lang="en-US" sz="3200" dirty="0"/>
              <a:t>Code</a:t>
            </a:r>
          </a:p>
          <a:p>
            <a:pPr marL="914400" lvl="1" indent="-457200">
              <a:buFont typeface="Arial" charset="0"/>
              <a:buChar char="•"/>
            </a:pPr>
            <a:r>
              <a:rPr lang="en-US" sz="2800" dirty="0"/>
              <a:t>Database sources</a:t>
            </a:r>
          </a:p>
          <a:p>
            <a:pPr marL="1371600" lvl="2" indent="-457200">
              <a:buFont typeface="Arial" charset="0"/>
              <a:buChar char="•"/>
            </a:pPr>
            <a:r>
              <a:rPr lang="en-US" sz="2400" dirty="0"/>
              <a:t>Connection and query</a:t>
            </a:r>
          </a:p>
          <a:p>
            <a:pPr marL="1828800" lvl="3" indent="-457200">
              <a:buFont typeface="Arial" charset="0"/>
              <a:buChar char="•"/>
            </a:pPr>
            <a:r>
              <a:rPr lang="en-US" sz="2000" dirty="0"/>
              <a:t>Don’t hard-code credentials!</a:t>
            </a:r>
          </a:p>
          <a:p>
            <a:pPr marL="1371600" lvl="2" indent="-457200">
              <a:buFont typeface="Arial" charset="0"/>
              <a:buChar char="•"/>
            </a:pPr>
            <a:r>
              <a:rPr lang="en-US" sz="2400" dirty="0"/>
              <a:t>Data dump</a:t>
            </a:r>
          </a:p>
          <a:p>
            <a:pPr marL="1371600" lvl="2" indent="-457200">
              <a:buFont typeface="Arial" charset="0"/>
              <a:buChar char="•"/>
            </a:pPr>
            <a:r>
              <a:rPr lang="en-US" sz="2400" dirty="0"/>
              <a:t>Disconnect</a:t>
            </a:r>
            <a:endParaRPr lang="en-US" sz="2800" dirty="0"/>
          </a:p>
          <a:p>
            <a:pPr marL="914400" lvl="1" indent="-457200">
              <a:buFont typeface="Arial" charset="0"/>
              <a:buChar char="•"/>
            </a:pPr>
            <a:r>
              <a:rPr lang="en-US" sz="2800" dirty="0"/>
              <a:t>Data file sources</a:t>
            </a:r>
          </a:p>
          <a:p>
            <a:pPr marL="1371600" lvl="2" indent="-457200">
              <a:buFont typeface="Arial" charset="0"/>
              <a:buChar char="•"/>
            </a:pPr>
            <a:r>
              <a:rPr lang="en-US" sz="2400" dirty="0"/>
              <a:t>Code to read data file</a:t>
            </a:r>
          </a:p>
          <a:p>
            <a:pPr marL="1371600" lvl="2" indent="-457200">
              <a:buFont typeface="Arial" charset="0"/>
              <a:buChar char="•"/>
            </a:pPr>
            <a:endParaRPr lang="en-US" sz="2400" dirty="0"/>
          </a:p>
        </p:txBody>
      </p:sp>
    </p:spTree>
    <p:extLst>
      <p:ext uri="{BB962C8B-B14F-4D97-AF65-F5344CB8AC3E}">
        <p14:creationId xmlns:p14="http://schemas.microsoft.com/office/powerpoint/2010/main" val="2250998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4378" y="1358749"/>
            <a:ext cx="2434591" cy="3396131"/>
            <a:chOff x="705780" y="1051516"/>
            <a:chExt cx="2654838" cy="3703364"/>
          </a:xfrm>
        </p:grpSpPr>
        <p:pic>
          <p:nvPicPr>
            <p:cNvPr id="3" name="Picture 2"/>
            <p:cNvPicPr>
              <a:picLocks noChangeAspect="1"/>
            </p:cNvPicPr>
            <p:nvPr/>
          </p:nvPicPr>
          <p:blipFill>
            <a:blip r:embed="rId3"/>
            <a:stretch>
              <a:fillRect/>
            </a:stretch>
          </p:blipFill>
          <p:spPr>
            <a:xfrm>
              <a:off x="1447966" y="2651760"/>
              <a:ext cx="1371600" cy="2103120"/>
            </a:xfrm>
            <a:prstGeom prst="rect">
              <a:avLst/>
            </a:prstGeom>
          </p:spPr>
        </p:pic>
        <p:sp>
          <p:nvSpPr>
            <p:cNvPr id="8" name="TextBox 7"/>
            <p:cNvSpPr txBox="1"/>
            <p:nvPr/>
          </p:nvSpPr>
          <p:spPr>
            <a:xfrm>
              <a:off x="705780" y="1051516"/>
              <a:ext cx="2654838" cy="1510289"/>
            </a:xfrm>
            <a:prstGeom prst="rect">
              <a:avLst/>
            </a:prstGeom>
            <a:noFill/>
          </p:spPr>
          <p:txBody>
            <a:bodyPr wrap="square" rtlCol="0">
              <a:spAutoFit/>
            </a:bodyPr>
            <a:lstStyle/>
            <a:p>
              <a:pPr algn="ctr"/>
              <a:r>
                <a:rPr lang="en-US" sz="2800" dirty="0">
                  <a:solidFill>
                    <a:schemeClr val="tx1">
                      <a:lumMod val="65000"/>
                      <a:lumOff val="35000"/>
                    </a:schemeClr>
                  </a:solidFill>
                </a:rPr>
                <a:t>Database Management System</a:t>
              </a:r>
            </a:p>
          </p:txBody>
        </p:sp>
      </p:grpSp>
      <p:grpSp>
        <p:nvGrpSpPr>
          <p:cNvPr id="11" name="Group 10"/>
          <p:cNvGrpSpPr/>
          <p:nvPr/>
        </p:nvGrpSpPr>
        <p:grpSpPr>
          <a:xfrm>
            <a:off x="4382130" y="1964718"/>
            <a:ext cx="2269028" cy="3060058"/>
            <a:chOff x="4382130" y="1687889"/>
            <a:chExt cx="2474296" cy="3336887"/>
          </a:xfrm>
        </p:grpSpPr>
        <p:pic>
          <p:nvPicPr>
            <p:cNvPr id="2" name="Picture 1"/>
            <p:cNvPicPr>
              <a:picLocks noChangeAspect="1"/>
            </p:cNvPicPr>
            <p:nvPr/>
          </p:nvPicPr>
          <p:blipFill>
            <a:blip r:embed="rId4"/>
            <a:stretch>
              <a:fillRect/>
            </a:stretch>
          </p:blipFill>
          <p:spPr>
            <a:xfrm>
              <a:off x="4524988" y="2489614"/>
              <a:ext cx="2092981" cy="2535162"/>
            </a:xfrm>
            <a:prstGeom prst="rect">
              <a:avLst/>
            </a:prstGeom>
          </p:spPr>
        </p:pic>
        <p:sp>
          <p:nvSpPr>
            <p:cNvPr id="9" name="TextBox 8"/>
            <p:cNvSpPr txBox="1"/>
            <p:nvPr/>
          </p:nvSpPr>
          <p:spPr>
            <a:xfrm>
              <a:off x="4382130" y="1687889"/>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Database</a:t>
              </a:r>
            </a:p>
          </p:txBody>
        </p:sp>
      </p:grpSp>
      <p:grpSp>
        <p:nvGrpSpPr>
          <p:cNvPr id="13" name="Group 12"/>
          <p:cNvGrpSpPr/>
          <p:nvPr/>
        </p:nvGrpSpPr>
        <p:grpSpPr>
          <a:xfrm>
            <a:off x="7886700" y="994410"/>
            <a:ext cx="3301755" cy="5179558"/>
            <a:chOff x="7886700" y="525839"/>
            <a:chExt cx="3600450" cy="5648129"/>
          </a:xfrm>
        </p:grpSpPr>
        <p:grpSp>
          <p:nvGrpSpPr>
            <p:cNvPr id="7" name="Group 6"/>
            <p:cNvGrpSpPr/>
            <p:nvPr/>
          </p:nvGrpSpPr>
          <p:grpSpPr>
            <a:xfrm>
              <a:off x="8165202" y="1017270"/>
              <a:ext cx="2971915" cy="5156698"/>
              <a:chOff x="7913742" y="406401"/>
              <a:chExt cx="4048580" cy="7024867"/>
            </a:xfrm>
          </p:grpSpPr>
          <p:pic>
            <p:nvPicPr>
              <p:cNvPr id="4" name="Picture 3"/>
              <p:cNvPicPr>
                <a:picLocks noChangeAspect="1"/>
              </p:cNvPicPr>
              <p:nvPr/>
            </p:nvPicPr>
            <p:blipFill rotWithShape="1">
              <a:blip r:embed="rId5"/>
              <a:srcRect r="3730"/>
              <a:stretch/>
            </p:blipFill>
            <p:spPr>
              <a:xfrm>
                <a:off x="7936602" y="406401"/>
                <a:ext cx="4025720" cy="2361427"/>
              </a:xfrm>
              <a:prstGeom prst="rect">
                <a:avLst/>
              </a:prstGeom>
            </p:spPr>
          </p:pic>
          <p:pic>
            <p:nvPicPr>
              <p:cNvPr id="5" name="Picture 4"/>
              <p:cNvPicPr>
                <a:picLocks noChangeAspect="1"/>
              </p:cNvPicPr>
              <p:nvPr/>
            </p:nvPicPr>
            <p:blipFill rotWithShape="1">
              <a:blip r:embed="rId5"/>
              <a:srcRect r="3730"/>
              <a:stretch/>
            </p:blipFill>
            <p:spPr>
              <a:xfrm>
                <a:off x="7913742" y="2726691"/>
                <a:ext cx="4025720" cy="2361427"/>
              </a:xfrm>
              <a:prstGeom prst="rect">
                <a:avLst/>
              </a:prstGeom>
            </p:spPr>
          </p:pic>
          <p:pic>
            <p:nvPicPr>
              <p:cNvPr id="6" name="Picture 5"/>
              <p:cNvPicPr>
                <a:picLocks noChangeAspect="1"/>
              </p:cNvPicPr>
              <p:nvPr/>
            </p:nvPicPr>
            <p:blipFill rotWithShape="1">
              <a:blip r:embed="rId5"/>
              <a:srcRect r="3730"/>
              <a:stretch/>
            </p:blipFill>
            <p:spPr>
              <a:xfrm>
                <a:off x="7913742" y="5069841"/>
                <a:ext cx="4025720" cy="2361427"/>
              </a:xfrm>
              <a:prstGeom prst="rect">
                <a:avLst/>
              </a:prstGeom>
            </p:spPr>
          </p:pic>
        </p:grpSp>
        <p:sp>
          <p:nvSpPr>
            <p:cNvPr id="10" name="TextBox 9"/>
            <p:cNvSpPr txBox="1"/>
            <p:nvPr/>
          </p:nvSpPr>
          <p:spPr>
            <a:xfrm>
              <a:off x="7886700" y="525839"/>
              <a:ext cx="3600450" cy="523220"/>
            </a:xfrm>
            <a:prstGeom prst="rect">
              <a:avLst/>
            </a:prstGeom>
            <a:noFill/>
          </p:spPr>
          <p:txBody>
            <a:bodyPr wrap="square" rtlCol="0">
              <a:spAutoFit/>
            </a:bodyPr>
            <a:lstStyle/>
            <a:p>
              <a:pPr algn="ctr"/>
              <a:r>
                <a:rPr lang="en-US" sz="2800">
                  <a:solidFill>
                    <a:schemeClr val="tx1">
                      <a:lumMod val="65000"/>
                      <a:lumOff val="35000"/>
                    </a:schemeClr>
                  </a:solidFill>
                </a:rPr>
                <a:t>Database Tables</a:t>
              </a:r>
              <a:endParaRPr lang="en-US" sz="2800" dirty="0">
                <a:solidFill>
                  <a:schemeClr val="tx1">
                    <a:lumMod val="65000"/>
                    <a:lumOff val="35000"/>
                  </a:schemeClr>
                </a:solidFill>
              </a:endParaRPr>
            </a:p>
          </p:txBody>
        </p:sp>
      </p:grpSp>
      <p:grpSp>
        <p:nvGrpSpPr>
          <p:cNvPr id="21" name="Group 20"/>
          <p:cNvGrpSpPr/>
          <p:nvPr/>
        </p:nvGrpSpPr>
        <p:grpSpPr>
          <a:xfrm>
            <a:off x="791108" y="4964371"/>
            <a:ext cx="2365216" cy="1384995"/>
            <a:chOff x="791108" y="4964371"/>
            <a:chExt cx="2365216" cy="1384995"/>
          </a:xfrm>
        </p:grpSpPr>
        <p:sp>
          <p:nvSpPr>
            <p:cNvPr id="15" name="Rounded Rectangular Callout 14"/>
            <p:cNvSpPr/>
            <p:nvPr/>
          </p:nvSpPr>
          <p:spPr>
            <a:xfrm>
              <a:off x="791108" y="5038633"/>
              <a:ext cx="2365216" cy="1246649"/>
            </a:xfrm>
            <a:prstGeom prst="wedgeRoundRectCallout">
              <a:avLst>
                <a:gd name="adj1" fmla="val -6147"/>
                <a:gd name="adj2" fmla="val -8183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p:cNvSpPr txBox="1"/>
            <p:nvPr/>
          </p:nvSpPr>
          <p:spPr>
            <a:xfrm>
              <a:off x="791108" y="4964371"/>
              <a:ext cx="2365216" cy="1384995"/>
            </a:xfrm>
            <a:prstGeom prst="rect">
              <a:avLst/>
            </a:prstGeom>
            <a:noFill/>
          </p:spPr>
          <p:txBody>
            <a:bodyPr wrap="square" rtlCol="0" anchor="ctr">
              <a:spAutoFit/>
            </a:bodyPr>
            <a:lstStyle/>
            <a:p>
              <a:pPr algn="ctr"/>
              <a:endParaRPr lang="en-US" dirty="0">
                <a:solidFill>
                  <a:schemeClr val="bg1"/>
                </a:solidFill>
              </a:endParaRPr>
            </a:p>
            <a:p>
              <a:pPr algn="ctr"/>
              <a:r>
                <a:rPr lang="en-US" sz="2400" dirty="0">
                  <a:solidFill>
                    <a:schemeClr val="bg1"/>
                  </a:solidFill>
                  <a:latin typeface="Monaco" charset="0"/>
                  <a:ea typeface="Monaco" charset="0"/>
                  <a:cs typeface="Monaco" charset="0"/>
                </a:rPr>
                <a:t>PHSSQL2057</a:t>
              </a:r>
              <a:endParaRPr lang="en-US" sz="2800" dirty="0">
                <a:solidFill>
                  <a:schemeClr val="bg1"/>
                </a:solidFill>
                <a:latin typeface="Monaco" charset="0"/>
                <a:ea typeface="Monaco" charset="0"/>
                <a:cs typeface="Monaco" charset="0"/>
              </a:endParaRPr>
            </a:p>
            <a:p>
              <a:pPr algn="ctr"/>
              <a:r>
                <a:rPr lang="en-US" sz="2400" dirty="0">
                  <a:solidFill>
                    <a:schemeClr val="bg1"/>
                  </a:solidFill>
                </a:rPr>
                <a:t>(“</a:t>
              </a:r>
              <a:r>
                <a:rPr lang="en-US" sz="2400" dirty="0" err="1">
                  <a:solidFill>
                    <a:schemeClr val="bg1"/>
                  </a:solidFill>
                </a:rPr>
                <a:t>Datamart</a:t>
              </a:r>
              <a:r>
                <a:rPr lang="en-US" sz="2400" dirty="0">
                  <a:solidFill>
                    <a:schemeClr val="bg1"/>
                  </a:solidFill>
                </a:rPr>
                <a:t>”)</a:t>
              </a:r>
              <a:endParaRPr lang="en-US" sz="1600" dirty="0">
                <a:solidFill>
                  <a:schemeClr val="bg1"/>
                </a:solidFill>
              </a:endParaRPr>
            </a:p>
            <a:p>
              <a:pPr algn="ctr"/>
              <a:endParaRPr lang="en-US" dirty="0">
                <a:solidFill>
                  <a:schemeClr val="bg1"/>
                </a:solidFill>
              </a:endParaRPr>
            </a:p>
          </p:txBody>
        </p:sp>
      </p:grpSp>
      <p:grpSp>
        <p:nvGrpSpPr>
          <p:cNvPr id="22" name="Group 21"/>
          <p:cNvGrpSpPr/>
          <p:nvPr/>
        </p:nvGrpSpPr>
        <p:grpSpPr>
          <a:xfrm>
            <a:off x="3869588" y="5065303"/>
            <a:ext cx="2365216" cy="1246649"/>
            <a:chOff x="3869588" y="5065303"/>
            <a:chExt cx="2365216" cy="1246649"/>
          </a:xfrm>
        </p:grpSpPr>
        <p:sp>
          <p:nvSpPr>
            <p:cNvPr id="17" name="Rounded Rectangular Callout 16"/>
            <p:cNvSpPr/>
            <p:nvPr/>
          </p:nvSpPr>
          <p:spPr>
            <a:xfrm>
              <a:off x="3869588" y="5065303"/>
              <a:ext cx="2365216" cy="1246649"/>
            </a:xfrm>
            <a:prstGeom prst="wedgeRoundRectCallout">
              <a:avLst>
                <a:gd name="adj1" fmla="val -6147"/>
                <a:gd name="adj2" fmla="val -8183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p:cNvSpPr txBox="1"/>
            <p:nvPr/>
          </p:nvSpPr>
          <p:spPr>
            <a:xfrm>
              <a:off x="3869588" y="5175707"/>
              <a:ext cx="2365216" cy="1015663"/>
            </a:xfrm>
            <a:prstGeom prst="rect">
              <a:avLst/>
            </a:prstGeom>
            <a:noFill/>
          </p:spPr>
          <p:txBody>
            <a:bodyPr wrap="square" rtlCol="0" anchor="ctr">
              <a:spAutoFit/>
            </a:bodyPr>
            <a:lstStyle/>
            <a:p>
              <a:pPr algn="ctr"/>
              <a:endParaRPr lang="en-US" dirty="0">
                <a:solidFill>
                  <a:schemeClr val="bg1"/>
                </a:solidFill>
              </a:endParaRPr>
            </a:p>
            <a:p>
              <a:pPr algn="ctr"/>
              <a:r>
                <a:rPr lang="en-US" sz="2400" dirty="0">
                  <a:solidFill>
                    <a:schemeClr val="bg1"/>
                  </a:solidFill>
                  <a:latin typeface="Monaco" charset="0"/>
                  <a:ea typeface="Monaco" charset="0"/>
                  <a:cs typeface="Monaco" charset="0"/>
                </a:rPr>
                <a:t>MGHLABUTIL</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3" name="Group 22"/>
          <p:cNvGrpSpPr/>
          <p:nvPr/>
        </p:nvGrpSpPr>
        <p:grpSpPr>
          <a:xfrm>
            <a:off x="6879488" y="5080543"/>
            <a:ext cx="4436212" cy="1246649"/>
            <a:chOff x="6879488" y="5080543"/>
            <a:chExt cx="4436212" cy="1246649"/>
          </a:xfrm>
        </p:grpSpPr>
        <p:sp>
          <p:nvSpPr>
            <p:cNvPr id="19" name="Rounded Rectangular Callout 18"/>
            <p:cNvSpPr/>
            <p:nvPr/>
          </p:nvSpPr>
          <p:spPr>
            <a:xfrm>
              <a:off x="6879488" y="5080543"/>
              <a:ext cx="4436212" cy="1246649"/>
            </a:xfrm>
            <a:prstGeom prst="wedgeRoundRectCallout">
              <a:avLst>
                <a:gd name="adj1" fmla="val -2283"/>
                <a:gd name="adj2" fmla="val -13134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p:cNvSpPr txBox="1"/>
            <p:nvPr/>
          </p:nvSpPr>
          <p:spPr>
            <a:xfrm>
              <a:off x="6879488" y="5190947"/>
              <a:ext cx="4333342" cy="1015663"/>
            </a:xfrm>
            <a:prstGeom prst="rect">
              <a:avLst/>
            </a:prstGeom>
            <a:noFill/>
          </p:spPr>
          <p:txBody>
            <a:bodyPr wrap="square" rtlCol="0" anchor="ctr">
              <a:spAutoFit/>
            </a:bodyPr>
            <a:lstStyle/>
            <a:p>
              <a:pPr algn="ctr"/>
              <a:endParaRPr lang="en-US" dirty="0">
                <a:solidFill>
                  <a:schemeClr val="bg1"/>
                </a:solidFill>
              </a:endParaRPr>
            </a:p>
            <a:p>
              <a:pPr algn="ctr"/>
              <a:r>
                <a:rPr lang="en-US" sz="2400" dirty="0" err="1">
                  <a:solidFill>
                    <a:schemeClr val="bg1"/>
                  </a:solidFill>
                  <a:latin typeface="Monaco" charset="0"/>
                  <a:ea typeface="Monaco" charset="0"/>
                  <a:cs typeface="Monaco" charset="0"/>
                </a:rPr>
                <a:t>MGHLABUTIL_LabResults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040064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xmlns="" id="{51E0A13F-B5AD-304D-A9BA-8CAF6B503F48}"/>
              </a:ext>
            </a:extLst>
          </p:cNvPr>
          <p:cNvSpPr/>
          <p:nvPr/>
        </p:nvSpPr>
        <p:spPr>
          <a:xfrm>
            <a:off x="2567587" y="2573288"/>
            <a:ext cx="228028" cy="1580874"/>
          </a:xfrm>
          <a:prstGeom prst="leftBrace">
            <a:avLst>
              <a:gd name="adj1" fmla="val 8333"/>
              <a:gd name="adj2" fmla="val 49618"/>
            </a:avLst>
          </a:prstGeom>
          <a:ln w="34925">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C72C650-EDF6-9E4A-8926-43EFA18D2998}"/>
              </a:ext>
            </a:extLst>
          </p:cNvPr>
          <p:cNvSpPr>
            <a:spLocks noGrp="1"/>
          </p:cNvSpPr>
          <p:nvPr>
            <p:ph type="title"/>
          </p:nvPr>
        </p:nvSpPr>
        <p:spPr/>
        <p:txBody>
          <a:bodyPr/>
          <a:lstStyle/>
          <a:p>
            <a:r>
              <a:rPr lang="en-US" dirty="0"/>
              <a:t>Connect to </a:t>
            </a:r>
            <a:r>
              <a:rPr lang="en-US" dirty="0" err="1"/>
              <a:t>Datamart</a:t>
            </a:r>
            <a:endParaRPr lang="en-US" dirty="0"/>
          </a:p>
        </p:txBody>
      </p:sp>
      <p:pic>
        <p:nvPicPr>
          <p:cNvPr id="3" name="Picture 2">
            <a:extLst>
              <a:ext uri="{FF2B5EF4-FFF2-40B4-BE49-F238E27FC236}">
                <a16:creationId xmlns:a16="http://schemas.microsoft.com/office/drawing/2014/main" xmlns="" id="{74613F05-2490-F545-BFDB-DAAD9280B4AA}"/>
              </a:ext>
            </a:extLst>
          </p:cNvPr>
          <p:cNvPicPr>
            <a:picLocks noChangeAspect="1"/>
          </p:cNvPicPr>
          <p:nvPr/>
        </p:nvPicPr>
        <p:blipFill>
          <a:blip r:embed="rId3"/>
          <a:stretch>
            <a:fillRect/>
          </a:stretch>
        </p:blipFill>
        <p:spPr>
          <a:xfrm>
            <a:off x="10998510" y="2268593"/>
            <a:ext cx="1037771" cy="1037771"/>
          </a:xfrm>
          <a:prstGeom prst="rect">
            <a:avLst/>
          </a:prstGeom>
        </p:spPr>
      </p:pic>
      <p:pic>
        <p:nvPicPr>
          <p:cNvPr id="4" name="Picture 3">
            <a:extLst>
              <a:ext uri="{FF2B5EF4-FFF2-40B4-BE49-F238E27FC236}">
                <a16:creationId xmlns:a16="http://schemas.microsoft.com/office/drawing/2014/main" xmlns="" id="{377F0895-9F85-A54B-BECA-ABADF395C5D5}"/>
              </a:ext>
            </a:extLst>
          </p:cNvPr>
          <p:cNvPicPr>
            <a:picLocks noChangeAspect="1"/>
          </p:cNvPicPr>
          <p:nvPr/>
        </p:nvPicPr>
        <p:blipFill rotWithShape="1">
          <a:blip r:embed="rId4"/>
          <a:srcRect t="-1" b="-253"/>
          <a:stretch/>
        </p:blipFill>
        <p:spPr>
          <a:xfrm>
            <a:off x="2795616" y="2268593"/>
            <a:ext cx="8040624" cy="4001578"/>
          </a:xfrm>
          <a:prstGeom prst="rect">
            <a:avLst/>
          </a:prstGeom>
        </p:spPr>
      </p:pic>
      <p:grpSp>
        <p:nvGrpSpPr>
          <p:cNvPr id="5" name="Group 4">
            <a:extLst>
              <a:ext uri="{FF2B5EF4-FFF2-40B4-BE49-F238E27FC236}">
                <a16:creationId xmlns:a16="http://schemas.microsoft.com/office/drawing/2014/main" xmlns="" id="{0ECEF2C2-6468-2445-8008-37A57368343A}"/>
              </a:ext>
            </a:extLst>
          </p:cNvPr>
          <p:cNvGrpSpPr/>
          <p:nvPr/>
        </p:nvGrpSpPr>
        <p:grpSpPr>
          <a:xfrm>
            <a:off x="332914" y="2180351"/>
            <a:ext cx="1972404" cy="2092881"/>
            <a:chOff x="896764" y="1252327"/>
            <a:chExt cx="2365216" cy="2092881"/>
          </a:xfrm>
        </p:grpSpPr>
        <p:sp>
          <p:nvSpPr>
            <p:cNvPr id="6" name="Rounded Rectangular Callout 5">
              <a:extLst>
                <a:ext uri="{FF2B5EF4-FFF2-40B4-BE49-F238E27FC236}">
                  <a16:creationId xmlns:a16="http://schemas.microsoft.com/office/drawing/2014/main" xmlns="" id="{D740F046-E447-A844-9161-69714A83CD4A}"/>
                </a:ext>
              </a:extLst>
            </p:cNvPr>
            <p:cNvSpPr/>
            <p:nvPr/>
          </p:nvSpPr>
          <p:spPr>
            <a:xfrm>
              <a:off x="896764" y="1506083"/>
              <a:ext cx="2365216" cy="1472613"/>
            </a:xfrm>
            <a:prstGeom prst="wedgeRoundRectCallout">
              <a:avLst>
                <a:gd name="adj1" fmla="val 61109"/>
                <a:gd name="adj2" fmla="val 129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7BBF8F27-E849-9844-9360-876DB0DF7256}"/>
                </a:ext>
              </a:extLst>
            </p:cNvPr>
            <p:cNvSpPr txBox="1"/>
            <p:nvPr/>
          </p:nvSpPr>
          <p:spPr>
            <a:xfrm>
              <a:off x="896764" y="1252327"/>
              <a:ext cx="2365216" cy="209288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functions to ask login credentials</a:t>
              </a:r>
            </a:p>
            <a:p>
              <a:pPr algn="ctr"/>
              <a:endParaRPr lang="en-US" sz="2800" b="1" dirty="0">
                <a:solidFill>
                  <a:schemeClr val="bg1"/>
                </a:solidFill>
                <a:latin typeface="Monaco" charset="0"/>
                <a:ea typeface="Monaco" charset="0"/>
                <a:cs typeface="Monaco" charset="0"/>
              </a:endParaRPr>
            </a:p>
          </p:txBody>
        </p:sp>
      </p:grpSp>
      <p:grpSp>
        <p:nvGrpSpPr>
          <p:cNvPr id="9" name="Group 8">
            <a:extLst>
              <a:ext uri="{FF2B5EF4-FFF2-40B4-BE49-F238E27FC236}">
                <a16:creationId xmlns:a16="http://schemas.microsoft.com/office/drawing/2014/main" xmlns="" id="{901B402D-23C4-0549-BD5F-9F059FF59A41}"/>
              </a:ext>
            </a:extLst>
          </p:cNvPr>
          <p:cNvGrpSpPr/>
          <p:nvPr/>
        </p:nvGrpSpPr>
        <p:grpSpPr>
          <a:xfrm>
            <a:off x="332914" y="4464571"/>
            <a:ext cx="1972404" cy="1689748"/>
            <a:chOff x="896764" y="1568806"/>
            <a:chExt cx="2365216" cy="1689748"/>
          </a:xfrm>
        </p:grpSpPr>
        <p:sp>
          <p:nvSpPr>
            <p:cNvPr id="10" name="Rounded Rectangular Callout 9">
              <a:extLst>
                <a:ext uri="{FF2B5EF4-FFF2-40B4-BE49-F238E27FC236}">
                  <a16:creationId xmlns:a16="http://schemas.microsoft.com/office/drawing/2014/main" xmlns="" id="{8F9CB7A4-B25B-3F41-9AF4-70266A48C8A0}"/>
                </a:ext>
              </a:extLst>
            </p:cNvPr>
            <p:cNvSpPr/>
            <p:nvPr/>
          </p:nvSpPr>
          <p:spPr>
            <a:xfrm>
              <a:off x="896764" y="1568806"/>
              <a:ext cx="2365216" cy="1634198"/>
            </a:xfrm>
            <a:prstGeom prst="wedgeRoundRectCallout">
              <a:avLst>
                <a:gd name="adj1" fmla="val 103130"/>
                <a:gd name="adj2" fmla="val -3869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893B50AA-AA87-8946-95C4-0B246C588744}"/>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connection handle</a:t>
              </a:r>
            </a:p>
            <a:p>
              <a:pPr algn="ctr"/>
              <a:endParaRPr lang="en-US" sz="2800" b="1" dirty="0">
                <a:solidFill>
                  <a:schemeClr val="bg1"/>
                </a:solidFill>
                <a:latin typeface="Monaco" charset="0"/>
                <a:ea typeface="Monaco" charset="0"/>
                <a:cs typeface="Monaco" charset="0"/>
              </a:endParaRPr>
            </a:p>
          </p:txBody>
        </p:sp>
      </p:grpSp>
      <p:grpSp>
        <p:nvGrpSpPr>
          <p:cNvPr id="12" name="Group 11">
            <a:extLst>
              <a:ext uri="{FF2B5EF4-FFF2-40B4-BE49-F238E27FC236}">
                <a16:creationId xmlns:a16="http://schemas.microsoft.com/office/drawing/2014/main" xmlns="" id="{281F3C18-7271-4349-AB75-0B65ECCC49CB}"/>
              </a:ext>
            </a:extLst>
          </p:cNvPr>
          <p:cNvGrpSpPr/>
          <p:nvPr/>
        </p:nvGrpSpPr>
        <p:grpSpPr>
          <a:xfrm>
            <a:off x="9354134" y="4350937"/>
            <a:ext cx="1972404" cy="2092881"/>
            <a:chOff x="896764" y="1381117"/>
            <a:chExt cx="2365216" cy="2092881"/>
          </a:xfrm>
        </p:grpSpPr>
        <p:sp>
          <p:nvSpPr>
            <p:cNvPr id="13" name="Rounded Rectangular Callout 12">
              <a:extLst>
                <a:ext uri="{FF2B5EF4-FFF2-40B4-BE49-F238E27FC236}">
                  <a16:creationId xmlns:a16="http://schemas.microsoft.com/office/drawing/2014/main" xmlns="" id="{DA9324F3-22BF-6147-8070-7DE1C7522380}"/>
                </a:ext>
              </a:extLst>
            </p:cNvPr>
            <p:cNvSpPr/>
            <p:nvPr/>
          </p:nvSpPr>
          <p:spPr>
            <a:xfrm>
              <a:off x="896764" y="1568806"/>
              <a:ext cx="2365216" cy="1634198"/>
            </a:xfrm>
            <a:prstGeom prst="wedgeRoundRectCallout">
              <a:avLst>
                <a:gd name="adj1" fmla="val -108800"/>
                <a:gd name="adj2" fmla="val 3405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098AB0E9-4BEE-5D43-80F0-76890EDE0407}"/>
                </a:ext>
              </a:extLst>
            </p:cNvPr>
            <p:cNvSpPr txBox="1"/>
            <p:nvPr/>
          </p:nvSpPr>
          <p:spPr>
            <a:xfrm>
              <a:off x="896764" y="1381117"/>
              <a:ext cx="2365216" cy="209288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pointer to database table</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06407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193323" y="2147438"/>
            <a:ext cx="6568754" cy="2871550"/>
            <a:chOff x="3224316" y="1115568"/>
            <a:chExt cx="7400623" cy="3235204"/>
          </a:xfrm>
        </p:grpSpPr>
        <p:pic>
          <p:nvPicPr>
            <p:cNvPr id="2" name="Picture 1"/>
            <p:cNvPicPr>
              <a:picLocks noChangeAspect="1"/>
            </p:cNvPicPr>
            <p:nvPr/>
          </p:nvPicPr>
          <p:blipFill rotWithShape="1">
            <a:blip r:embed="rId3"/>
            <a:srcRect l="5629" t="11919" r="6448" b="9849"/>
            <a:stretch/>
          </p:blipFill>
          <p:spPr>
            <a:xfrm>
              <a:off x="3224316" y="1115568"/>
              <a:ext cx="2474976" cy="1243584"/>
            </a:xfrm>
            <a:prstGeom prst="rect">
              <a:avLst/>
            </a:prstGeom>
          </p:spPr>
        </p:pic>
        <p:pic>
          <p:nvPicPr>
            <p:cNvPr id="6" name="Picture 5"/>
            <p:cNvPicPr>
              <a:picLocks noChangeAspect="1"/>
            </p:cNvPicPr>
            <p:nvPr/>
          </p:nvPicPr>
          <p:blipFill rotWithShape="1">
            <a:blip r:embed="rId3"/>
            <a:srcRect l="5629" t="11919" r="6448" b="9849"/>
            <a:stretch/>
          </p:blipFill>
          <p:spPr>
            <a:xfrm>
              <a:off x="5681473" y="1115568"/>
              <a:ext cx="2474976" cy="1243584"/>
            </a:xfrm>
            <a:prstGeom prst="rect">
              <a:avLst/>
            </a:prstGeom>
          </p:spPr>
        </p:pic>
        <p:pic>
          <p:nvPicPr>
            <p:cNvPr id="7" name="Picture 6"/>
            <p:cNvPicPr>
              <a:picLocks noChangeAspect="1"/>
            </p:cNvPicPr>
            <p:nvPr/>
          </p:nvPicPr>
          <p:blipFill rotWithShape="1">
            <a:blip r:embed="rId3"/>
            <a:srcRect l="5629" t="11919" r="6448" b="9849"/>
            <a:stretch/>
          </p:blipFill>
          <p:spPr>
            <a:xfrm>
              <a:off x="8148660" y="1115568"/>
              <a:ext cx="2474976" cy="1243584"/>
            </a:xfrm>
            <a:prstGeom prst="rect">
              <a:avLst/>
            </a:prstGeom>
          </p:spPr>
        </p:pic>
        <p:pic>
          <p:nvPicPr>
            <p:cNvPr id="8" name="Picture 7"/>
            <p:cNvPicPr>
              <a:picLocks noChangeAspect="1"/>
            </p:cNvPicPr>
            <p:nvPr/>
          </p:nvPicPr>
          <p:blipFill rotWithShape="1">
            <a:blip r:embed="rId3"/>
            <a:srcRect l="5629" t="27656" r="6448" b="9849"/>
            <a:stretch/>
          </p:blipFill>
          <p:spPr>
            <a:xfrm>
              <a:off x="3226270" y="2360884"/>
              <a:ext cx="2474976" cy="993426"/>
            </a:xfrm>
            <a:prstGeom prst="rect">
              <a:avLst/>
            </a:prstGeom>
          </p:spPr>
        </p:pic>
        <p:pic>
          <p:nvPicPr>
            <p:cNvPr id="9" name="Picture 8"/>
            <p:cNvPicPr>
              <a:picLocks noChangeAspect="1"/>
            </p:cNvPicPr>
            <p:nvPr/>
          </p:nvPicPr>
          <p:blipFill rotWithShape="1">
            <a:blip r:embed="rId3"/>
            <a:srcRect l="5629" t="27656" r="6448" b="9849"/>
            <a:stretch/>
          </p:blipFill>
          <p:spPr>
            <a:xfrm>
              <a:off x="5688116" y="2360885"/>
              <a:ext cx="2474976" cy="993426"/>
            </a:xfrm>
            <a:prstGeom prst="rect">
              <a:avLst/>
            </a:prstGeom>
          </p:spPr>
        </p:pic>
        <p:pic>
          <p:nvPicPr>
            <p:cNvPr id="10" name="Picture 9"/>
            <p:cNvPicPr>
              <a:picLocks noChangeAspect="1"/>
            </p:cNvPicPr>
            <p:nvPr/>
          </p:nvPicPr>
          <p:blipFill rotWithShape="1">
            <a:blip r:embed="rId3"/>
            <a:srcRect l="5629" t="27656" r="6448" b="9849"/>
            <a:stretch/>
          </p:blipFill>
          <p:spPr>
            <a:xfrm>
              <a:off x="8149963" y="2360884"/>
              <a:ext cx="2474976" cy="993426"/>
            </a:xfrm>
            <a:prstGeom prst="rect">
              <a:avLst/>
            </a:prstGeom>
          </p:spPr>
        </p:pic>
        <p:pic>
          <p:nvPicPr>
            <p:cNvPr id="11" name="Picture 10"/>
            <p:cNvPicPr>
              <a:picLocks noChangeAspect="1"/>
            </p:cNvPicPr>
            <p:nvPr/>
          </p:nvPicPr>
          <p:blipFill rotWithShape="1">
            <a:blip r:embed="rId3"/>
            <a:srcRect l="5629" t="27656" r="6448" b="9849"/>
            <a:stretch/>
          </p:blipFill>
          <p:spPr>
            <a:xfrm>
              <a:off x="3226270" y="3357346"/>
              <a:ext cx="2474976" cy="993426"/>
            </a:xfrm>
            <a:prstGeom prst="rect">
              <a:avLst/>
            </a:prstGeom>
          </p:spPr>
        </p:pic>
        <p:pic>
          <p:nvPicPr>
            <p:cNvPr id="12" name="Picture 11"/>
            <p:cNvPicPr>
              <a:picLocks noChangeAspect="1"/>
            </p:cNvPicPr>
            <p:nvPr/>
          </p:nvPicPr>
          <p:blipFill rotWithShape="1">
            <a:blip r:embed="rId3"/>
            <a:srcRect l="5629" t="27656" r="6448" b="9849"/>
            <a:stretch/>
          </p:blipFill>
          <p:spPr>
            <a:xfrm>
              <a:off x="5688116" y="3357345"/>
              <a:ext cx="2474976" cy="993426"/>
            </a:xfrm>
            <a:prstGeom prst="rect">
              <a:avLst/>
            </a:prstGeom>
          </p:spPr>
        </p:pic>
        <p:pic>
          <p:nvPicPr>
            <p:cNvPr id="13" name="Picture 12"/>
            <p:cNvPicPr>
              <a:picLocks noChangeAspect="1"/>
            </p:cNvPicPr>
            <p:nvPr/>
          </p:nvPicPr>
          <p:blipFill rotWithShape="1">
            <a:blip r:embed="rId3"/>
            <a:srcRect l="5629" t="27656" r="6448" b="9849"/>
            <a:stretch/>
          </p:blipFill>
          <p:spPr>
            <a:xfrm>
              <a:off x="8149962" y="3357346"/>
              <a:ext cx="2474976" cy="993426"/>
            </a:xfrm>
            <a:prstGeom prst="rect">
              <a:avLst/>
            </a:prstGeom>
          </p:spPr>
        </p:pic>
      </p:grpSp>
      <p:pic>
        <p:nvPicPr>
          <p:cNvPr id="18" name="Picture 17"/>
          <p:cNvPicPr>
            <a:picLocks noChangeAspect="1"/>
          </p:cNvPicPr>
          <p:nvPr/>
        </p:nvPicPr>
        <p:blipFill rotWithShape="1">
          <a:blip r:embed="rId3"/>
          <a:srcRect l="5629" t="11919" r="6448" b="9849"/>
          <a:stretch/>
        </p:blipFill>
        <p:spPr>
          <a:xfrm>
            <a:off x="597877" y="2991499"/>
            <a:ext cx="2196776" cy="1103799"/>
          </a:xfrm>
          <a:prstGeom prst="rect">
            <a:avLst/>
          </a:prstGeom>
        </p:spPr>
      </p:pic>
      <p:pic>
        <p:nvPicPr>
          <p:cNvPr id="20" name="Picture 19"/>
          <p:cNvPicPr>
            <a:picLocks noChangeAspect="1"/>
          </p:cNvPicPr>
          <p:nvPr/>
        </p:nvPicPr>
        <p:blipFill rotWithShape="1">
          <a:blip r:embed="rId4"/>
          <a:srcRect l="-14832" t="-12825" b="1"/>
          <a:stretch/>
        </p:blipFill>
        <p:spPr>
          <a:xfrm rot="16200000" flipV="1">
            <a:off x="3786615" y="2549748"/>
            <a:ext cx="545320" cy="2063418"/>
          </a:xfrm>
          <a:prstGeom prst="rect">
            <a:avLst/>
          </a:prstGeom>
        </p:spPr>
      </p:pic>
      <p:sp>
        <p:nvSpPr>
          <p:cNvPr id="21" name="TextBox 20"/>
          <p:cNvSpPr txBox="1"/>
          <p:nvPr/>
        </p:nvSpPr>
        <p:spPr>
          <a:xfrm>
            <a:off x="5202195" y="1525751"/>
            <a:ext cx="6549081" cy="523220"/>
          </a:xfrm>
          <a:prstGeom prst="rect">
            <a:avLst/>
          </a:prstGeom>
          <a:noFill/>
        </p:spPr>
        <p:txBody>
          <a:bodyPr wrap="square" rtlCol="0">
            <a:spAutoFit/>
          </a:bodyPr>
          <a:lstStyle/>
          <a:p>
            <a:pPr algn="ctr"/>
            <a:r>
              <a:rPr lang="en-US" sz="2800">
                <a:solidFill>
                  <a:schemeClr val="tx1">
                    <a:lumMod val="65000"/>
                    <a:lumOff val="35000"/>
                  </a:schemeClr>
                </a:solidFill>
              </a:rPr>
              <a:t>Database Table</a:t>
            </a:r>
            <a:endParaRPr lang="en-US" sz="2800" dirty="0">
              <a:solidFill>
                <a:schemeClr val="tx1">
                  <a:lumMod val="65000"/>
                  <a:lumOff val="35000"/>
                </a:schemeClr>
              </a:solidFill>
            </a:endParaRPr>
          </a:p>
        </p:txBody>
      </p:sp>
      <p:sp>
        <p:nvSpPr>
          <p:cNvPr id="22" name="TextBox 21"/>
          <p:cNvSpPr txBox="1"/>
          <p:nvPr/>
        </p:nvSpPr>
        <p:spPr>
          <a:xfrm>
            <a:off x="593125" y="2394843"/>
            <a:ext cx="2174789"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25" name="Rounded Rectangular Callout 24"/>
          <p:cNvSpPr/>
          <p:nvPr/>
        </p:nvSpPr>
        <p:spPr>
          <a:xfrm>
            <a:off x="5837712" y="266184"/>
            <a:ext cx="2365216" cy="1246649"/>
          </a:xfrm>
          <a:prstGeom prst="wedgeRoundRectCallout">
            <a:avLst>
              <a:gd name="adj1" fmla="val -40718"/>
              <a:gd name="adj2" fmla="val 9994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p:cNvSpPr txBox="1"/>
          <p:nvPr/>
        </p:nvSpPr>
        <p:spPr>
          <a:xfrm>
            <a:off x="5837712" y="130368"/>
            <a:ext cx="2365216" cy="1508104"/>
          </a:xfrm>
          <a:prstGeom prst="rect">
            <a:avLst/>
          </a:prstGeom>
          <a:noFill/>
        </p:spPr>
        <p:txBody>
          <a:bodyPr wrap="square" rtlCol="0" anchor="ctr">
            <a:spAutoFit/>
          </a:bodyPr>
          <a:lstStyle/>
          <a:p>
            <a:pPr algn="ctr"/>
            <a:endParaRPr lang="en-US" dirty="0">
              <a:solidFill>
                <a:schemeClr val="bg1"/>
              </a:solidFill>
            </a:endParaRPr>
          </a:p>
          <a:p>
            <a:pPr algn="ctr"/>
            <a:r>
              <a:rPr lang="en-US" sz="2800" u="sng" dirty="0">
                <a:solidFill>
                  <a:schemeClr val="bg1"/>
                </a:solidFill>
              </a:rPr>
              <a:t>select</a:t>
            </a:r>
            <a:r>
              <a:rPr lang="en-US" sz="2800" dirty="0">
                <a:solidFill>
                  <a:schemeClr val="bg1"/>
                </a:solidFill>
              </a:rPr>
              <a:t> one or more columns</a:t>
            </a:r>
          </a:p>
          <a:p>
            <a:pPr algn="ctr"/>
            <a:endParaRPr lang="en-US" dirty="0">
              <a:solidFill>
                <a:schemeClr val="bg1"/>
              </a:solidFill>
            </a:endParaRPr>
          </a:p>
        </p:txBody>
      </p:sp>
      <p:sp>
        <p:nvSpPr>
          <p:cNvPr id="28" name="Rounded Rectangular Callout 27"/>
          <p:cNvSpPr/>
          <p:nvPr/>
        </p:nvSpPr>
        <p:spPr>
          <a:xfrm>
            <a:off x="2233658" y="4656951"/>
            <a:ext cx="2365216" cy="1246649"/>
          </a:xfrm>
          <a:prstGeom prst="wedgeRoundRectCallout">
            <a:avLst>
              <a:gd name="adj1" fmla="val 73696"/>
              <a:gd name="adj2" fmla="val -6359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p:cNvSpPr txBox="1"/>
          <p:nvPr/>
        </p:nvSpPr>
        <p:spPr>
          <a:xfrm>
            <a:off x="2233658" y="4521135"/>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u="sng" dirty="0">
                <a:solidFill>
                  <a:schemeClr val="bg1"/>
                </a:solidFill>
              </a:rPr>
              <a:t>filter</a:t>
            </a:r>
            <a:r>
              <a:rPr lang="en-US" sz="2800" dirty="0">
                <a:solidFill>
                  <a:schemeClr val="bg1"/>
                </a:solidFill>
              </a:rPr>
              <a:t> rows by a condition</a:t>
            </a:r>
          </a:p>
          <a:p>
            <a:pPr algn="ctr"/>
            <a:endParaRPr lang="en-US" dirty="0">
              <a:solidFill>
                <a:schemeClr val="bg1"/>
              </a:solidFill>
            </a:endParaRPr>
          </a:p>
        </p:txBody>
      </p:sp>
    </p:spTree>
    <p:extLst>
      <p:ext uri="{BB962C8B-B14F-4D97-AF65-F5344CB8AC3E}">
        <p14:creationId xmlns:p14="http://schemas.microsoft.com/office/powerpoint/2010/main" val="2010992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2" y="661203"/>
          <a:ext cx="10841895" cy="5551590"/>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xmlns="" val="20000"/>
                    </a:ext>
                  </a:extLst>
                </a:gridCol>
                <a:gridCol w="3431100">
                  <a:extLst>
                    <a:ext uri="{9D8B030D-6E8A-4147-A177-3AD203B41FA5}">
                      <a16:colId xmlns:a16="http://schemas.microsoft.com/office/drawing/2014/main" xmlns="" val="20001"/>
                    </a:ext>
                  </a:extLst>
                </a:gridCol>
              </a:tblGrid>
              <a:tr h="1110318">
                <a:tc>
                  <a:txBody>
                    <a:bodyPr/>
                    <a:lstStyle/>
                    <a:p>
                      <a:pPr algn="ctr"/>
                      <a:r>
                        <a:rPr lang="en-US" sz="4400" dirty="0"/>
                        <a:t>Introduction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dirty="0"/>
                        <a:t>Early: 3/27</a:t>
                      </a:r>
                      <a:r>
                        <a:rPr lang="en-US" sz="2800" baseline="0" dirty="0"/>
                        <a:t>, </a:t>
                      </a:r>
                      <a:r>
                        <a:rPr lang="en-US" sz="2800" dirty="0"/>
                        <a:t>4</a:t>
                      </a:r>
                      <a:r>
                        <a:rPr lang="en-US" sz="2800" baseline="0" dirty="0"/>
                        <a:t> PM </a:t>
                      </a:r>
                    </a:p>
                    <a:p>
                      <a:pPr algn="ctr"/>
                      <a:r>
                        <a:rPr lang="en-US" sz="2800" baseline="0" dirty="0"/>
                        <a:t>Late: 3/27, 5:30 PM</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0"/>
                  </a:ext>
                </a:extLst>
              </a:tr>
              <a:tr h="1110318">
                <a:tc>
                  <a:txBody>
                    <a:bodyPr/>
                    <a:lstStyle/>
                    <a:p>
                      <a:pPr algn="ctr"/>
                      <a:r>
                        <a:rPr lang="en-US" sz="4400" dirty="0"/>
                        <a:t>Getting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3/28</a:t>
                      </a:r>
                      <a:r>
                        <a:rPr lang="en-US" sz="2800" baseline="0" dirty="0"/>
                        <a:t>, </a:t>
                      </a:r>
                      <a:r>
                        <a:rPr lang="en-US" sz="2800" dirty="0"/>
                        <a:t>4</a:t>
                      </a:r>
                      <a:r>
                        <a:rPr lang="en-US" sz="2800" baseline="0" dirty="0"/>
                        <a:t> PM </a:t>
                      </a:r>
                    </a:p>
                    <a:p>
                      <a:pPr algn="ctr"/>
                      <a:r>
                        <a:rPr lang="en-US" sz="2800" baseline="0" dirty="0"/>
                        <a:t>Late: 3/28,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1"/>
                  </a:ext>
                </a:extLst>
              </a:tr>
              <a:tr h="1110318">
                <a:tc>
                  <a:txBody>
                    <a:bodyPr/>
                    <a:lstStyle/>
                    <a:p>
                      <a:pPr algn="ctr"/>
                      <a:r>
                        <a:rPr lang="en-US" sz="4400" dirty="0"/>
                        <a:t>Exploring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a:t>
                      </a:r>
                      <a:r>
                        <a:rPr lang="en-US" sz="2800" dirty="0">
                          <a:solidFill>
                            <a:srgbClr val="FF0000"/>
                          </a:solidFill>
                        </a:rPr>
                        <a:t>4/3</a:t>
                      </a:r>
                      <a:r>
                        <a:rPr lang="en-US" sz="2800" baseline="0" dirty="0"/>
                        <a:t>, </a:t>
                      </a:r>
                      <a:r>
                        <a:rPr lang="en-US" sz="2800" dirty="0"/>
                        <a:t>4</a:t>
                      </a:r>
                      <a:r>
                        <a:rPr lang="en-US" sz="2800" baseline="0" dirty="0"/>
                        <a:t> PM </a:t>
                      </a:r>
                    </a:p>
                    <a:p>
                      <a:pPr algn="ctr"/>
                      <a:r>
                        <a:rPr lang="en-US" sz="2800" baseline="0" dirty="0"/>
                        <a:t>Late: </a:t>
                      </a:r>
                      <a:r>
                        <a:rPr lang="en-US" sz="2800" baseline="0" dirty="0">
                          <a:solidFill>
                            <a:srgbClr val="FF0000"/>
                          </a:solidFill>
                        </a:rPr>
                        <a:t>4/2</a:t>
                      </a:r>
                      <a:r>
                        <a:rPr lang="en-US" sz="2800" baseline="0" dirty="0"/>
                        <a:t>,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2"/>
                  </a:ext>
                </a:extLst>
              </a:tr>
              <a:tr h="1110318">
                <a:tc>
                  <a:txBody>
                    <a:bodyPr/>
                    <a:lstStyle/>
                    <a:p>
                      <a:pPr algn="ctr"/>
                      <a:r>
                        <a:rPr lang="en-US" sz="4400" dirty="0"/>
                        <a:t>Reproducible Reports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4/5</a:t>
                      </a:r>
                      <a:r>
                        <a:rPr lang="en-US" sz="2800" baseline="0" dirty="0"/>
                        <a:t>, </a:t>
                      </a:r>
                      <a:r>
                        <a:rPr lang="en-US" sz="2800" dirty="0"/>
                        <a:t>4</a:t>
                      </a:r>
                      <a:r>
                        <a:rPr lang="en-US" sz="2800" baseline="0" dirty="0"/>
                        <a:t> PM </a:t>
                      </a:r>
                    </a:p>
                    <a:p>
                      <a:pPr algn="ctr"/>
                      <a:r>
                        <a:rPr lang="en-US" sz="2800" baseline="0" dirty="0"/>
                        <a:t>Late: 4/5,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3"/>
                  </a:ext>
                </a:extLst>
              </a:tr>
              <a:tr h="1110318">
                <a:tc>
                  <a:txBody>
                    <a:bodyPr/>
                    <a:lstStyle/>
                    <a:p>
                      <a:pPr algn="ctr"/>
                      <a:r>
                        <a:rPr lang="en-US" sz="4400" dirty="0"/>
                        <a:t>Course Project Presentations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800" baseline="0" dirty="0"/>
                        <a:t>TBA</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xmlns="" val="625257713"/>
                  </a:ext>
                </a:extLst>
              </a:tr>
            </a:tbl>
          </a:graphicData>
        </a:graphic>
      </p:graphicFrame>
      <p:sp>
        <p:nvSpPr>
          <p:cNvPr id="3" name="Rectangle 2">
            <a:extLst>
              <a:ext uri="{FF2B5EF4-FFF2-40B4-BE49-F238E27FC236}">
                <a16:creationId xmlns:a16="http://schemas.microsoft.com/office/drawing/2014/main" xmlns="" id="{1B2CD90C-0718-E344-9EDF-90C55DA52D8B}"/>
              </a:ext>
            </a:extLst>
          </p:cNvPr>
          <p:cNvSpPr/>
          <p:nvPr/>
        </p:nvSpPr>
        <p:spPr>
          <a:xfrm>
            <a:off x="718731" y="4002755"/>
            <a:ext cx="10841895" cy="108133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53298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8EBC1763-EF33-444C-A42B-6B7F1D5CE647}"/>
              </a:ext>
            </a:extLst>
          </p:cNvPr>
          <p:cNvSpPr>
            <a:spLocks noGrp="1"/>
          </p:cNvSpPr>
          <p:nvPr>
            <p:ph type="title"/>
          </p:nvPr>
        </p:nvSpPr>
        <p:spPr>
          <a:xfrm>
            <a:off x="1024128" y="585216"/>
            <a:ext cx="9720072" cy="1499616"/>
          </a:xfrm>
        </p:spPr>
        <p:txBody>
          <a:bodyPr>
            <a:normAutofit fontScale="90000"/>
          </a:bodyPr>
          <a:lstStyle/>
          <a:p>
            <a:r>
              <a:rPr lang="en-US" dirty="0"/>
              <a:t>Your Turn #2</a:t>
            </a:r>
            <a:br>
              <a:rPr lang="en-US" dirty="0"/>
            </a:br>
            <a:endParaRPr lang="en-US" dirty="0"/>
          </a:p>
        </p:txBody>
      </p:sp>
      <p:sp>
        <p:nvSpPr>
          <p:cNvPr id="7" name="Text Placeholder 2">
            <a:extLst>
              <a:ext uri="{FF2B5EF4-FFF2-40B4-BE49-F238E27FC236}">
                <a16:creationId xmlns:a16="http://schemas.microsoft.com/office/drawing/2014/main" xmlns="" id="{88F1C501-B762-634E-8EEA-95A6F4DE729F}"/>
              </a:ext>
            </a:extLst>
          </p:cNvPr>
          <p:cNvSpPr>
            <a:spLocks noGrp="1"/>
          </p:cNvSpPr>
          <p:nvPr>
            <p:ph type="body" sz="quarter" idx="13"/>
          </p:nvPr>
        </p:nvSpPr>
        <p:spPr>
          <a:xfrm>
            <a:off x="1024128" y="2238375"/>
            <a:ext cx="9997658" cy="3476625"/>
          </a:xfrm>
        </p:spPr>
        <p:txBody>
          <a:bodyPr>
            <a:normAutofit fontScale="62500" lnSpcReduction="20000"/>
          </a:bodyPr>
          <a:lstStyle/>
          <a:p>
            <a:pPr marL="0" indent="0">
              <a:buNone/>
            </a:pPr>
            <a:r>
              <a:rPr lang="en-US" dirty="0"/>
              <a:t>Connect to the </a:t>
            </a:r>
            <a:r>
              <a:rPr lang="en-US" dirty="0" err="1"/>
              <a:t>Datamart</a:t>
            </a:r>
            <a:r>
              <a:rPr lang="en-US" dirty="0"/>
              <a:t> by running the code chunk labeled </a:t>
            </a:r>
            <a:r>
              <a:rPr lang="en-US" sz="3800" dirty="0">
                <a:solidFill>
                  <a:schemeClr val="accent2"/>
                </a:solidFill>
                <a:latin typeface="Monaco" pitchFamily="2" charset="77"/>
              </a:rPr>
              <a:t>connect-</a:t>
            </a:r>
            <a:r>
              <a:rPr lang="en-US" sz="3800" dirty="0" err="1">
                <a:solidFill>
                  <a:schemeClr val="accent2"/>
                </a:solidFill>
                <a:latin typeface="Monaco" pitchFamily="2" charset="77"/>
              </a:rPr>
              <a:t>datamart</a:t>
            </a:r>
            <a:r>
              <a:rPr lang="en-US" dirty="0"/>
              <a:t>.</a:t>
            </a:r>
          </a:p>
          <a:p>
            <a:pPr marL="0" indent="0">
              <a:buNone/>
            </a:pPr>
            <a:r>
              <a:rPr lang="en-US" dirty="0"/>
              <a:t>Find the </a:t>
            </a:r>
            <a:r>
              <a:rPr lang="en-US" sz="3800" dirty="0">
                <a:solidFill>
                  <a:schemeClr val="accent2"/>
                </a:solidFill>
                <a:latin typeface="Monaco" charset="0"/>
                <a:ea typeface="Monaco" charset="0"/>
                <a:cs typeface="Monaco" charset="0"/>
              </a:rPr>
              <a:t>MGHLABUTIL</a:t>
            </a:r>
            <a:r>
              <a:rPr lang="en-US" sz="4000" dirty="0"/>
              <a:t> </a:t>
            </a:r>
            <a:r>
              <a:rPr lang="en-US" dirty="0"/>
              <a:t>database and within it, find the </a:t>
            </a:r>
            <a:r>
              <a:rPr lang="en-US" sz="3800" dirty="0" err="1">
                <a:solidFill>
                  <a:schemeClr val="accent2"/>
                </a:solidFill>
                <a:latin typeface="Monaco" charset="0"/>
                <a:ea typeface="Monaco" charset="0"/>
                <a:cs typeface="Monaco" charset="0"/>
              </a:rPr>
              <a:t>MGHLABUTIL_LabResults</a:t>
            </a:r>
            <a:r>
              <a:rPr lang="en-US" sz="3800" dirty="0">
                <a:solidFill>
                  <a:schemeClr val="accent2"/>
                </a:solidFill>
                <a:latin typeface="Monaco" charset="0"/>
                <a:ea typeface="Monaco" charset="0"/>
                <a:cs typeface="Monaco" charset="0"/>
              </a:rPr>
              <a:t> </a:t>
            </a:r>
            <a:r>
              <a:rPr lang="en-US" dirty="0"/>
              <a:t>table. </a:t>
            </a:r>
          </a:p>
          <a:p>
            <a:pPr marL="0" indent="0">
              <a:buNone/>
            </a:pPr>
            <a:r>
              <a:rPr lang="en-US" dirty="0"/>
              <a:t>Preview it by clicking the symbol that looks like a small table.</a:t>
            </a:r>
          </a:p>
          <a:p>
            <a:pPr marL="0" indent="0">
              <a:buNone/>
            </a:pPr>
            <a:r>
              <a:rPr lang="en-US" dirty="0"/>
              <a:t>There are 71 columns in this database table. Pair up and discuss which specific columns you might want to pull to examine ESR reference ranges.</a:t>
            </a:r>
          </a:p>
          <a:p>
            <a:pPr marL="0" indent="0">
              <a:buNone/>
            </a:pPr>
            <a:endParaRPr lang="en-US" i="1" dirty="0">
              <a:solidFill>
                <a:srgbClr val="FF0000"/>
              </a:solidFill>
            </a:endParaRPr>
          </a:p>
        </p:txBody>
      </p:sp>
    </p:spTree>
    <p:extLst>
      <p:ext uri="{BB962C8B-B14F-4D97-AF65-F5344CB8AC3E}">
        <p14:creationId xmlns:p14="http://schemas.microsoft.com/office/powerpoint/2010/main" val="3741417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FB3FC4-B6CA-F043-A9B0-CC4C5F59A881}"/>
              </a:ext>
            </a:extLst>
          </p:cNvPr>
          <p:cNvSpPr>
            <a:spLocks noGrp="1"/>
          </p:cNvSpPr>
          <p:nvPr>
            <p:ph type="title"/>
          </p:nvPr>
        </p:nvSpPr>
        <p:spPr/>
        <p:txBody>
          <a:bodyPr/>
          <a:lstStyle/>
          <a:p>
            <a:r>
              <a:rPr lang="en-US" dirty="0"/>
              <a:t>Code Book</a:t>
            </a:r>
          </a:p>
        </p:txBody>
      </p:sp>
      <p:pic>
        <p:nvPicPr>
          <p:cNvPr id="3" name="Picture 2">
            <a:extLst>
              <a:ext uri="{FF2B5EF4-FFF2-40B4-BE49-F238E27FC236}">
                <a16:creationId xmlns:a16="http://schemas.microsoft.com/office/drawing/2014/main" xmlns="" id="{5BECA964-9FDA-D143-9AEC-AD55D7F2E612}"/>
              </a:ext>
            </a:extLst>
          </p:cNvPr>
          <p:cNvPicPr>
            <a:picLocks noChangeAspect="1"/>
          </p:cNvPicPr>
          <p:nvPr/>
        </p:nvPicPr>
        <p:blipFill>
          <a:blip r:embed="rId2"/>
          <a:stretch>
            <a:fillRect/>
          </a:stretch>
        </p:blipFill>
        <p:spPr>
          <a:xfrm>
            <a:off x="1257300" y="1996186"/>
            <a:ext cx="9677400" cy="4279900"/>
          </a:xfrm>
          <a:prstGeom prst="rect">
            <a:avLst/>
          </a:prstGeom>
        </p:spPr>
      </p:pic>
    </p:spTree>
    <p:extLst>
      <p:ext uri="{BB962C8B-B14F-4D97-AF65-F5344CB8AC3E}">
        <p14:creationId xmlns:p14="http://schemas.microsoft.com/office/powerpoint/2010/main" val="25331981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B5E1A7-CBEC-FF42-8FC6-F7423D7DC629}"/>
              </a:ext>
            </a:extLst>
          </p:cNvPr>
          <p:cNvSpPr>
            <a:spLocks noGrp="1"/>
          </p:cNvSpPr>
          <p:nvPr>
            <p:ph type="title"/>
          </p:nvPr>
        </p:nvSpPr>
        <p:spPr/>
        <p:txBody>
          <a:bodyPr/>
          <a:lstStyle/>
          <a:p>
            <a:r>
              <a:rPr lang="en-US" dirty="0"/>
              <a:t>Database Query</a:t>
            </a:r>
          </a:p>
        </p:txBody>
      </p:sp>
      <p:pic>
        <p:nvPicPr>
          <p:cNvPr id="3" name="Picture 2">
            <a:extLst>
              <a:ext uri="{FF2B5EF4-FFF2-40B4-BE49-F238E27FC236}">
                <a16:creationId xmlns:a16="http://schemas.microsoft.com/office/drawing/2014/main" xmlns="" id="{41B70B37-693F-D248-8BB2-C0797086BFA8}"/>
              </a:ext>
            </a:extLst>
          </p:cNvPr>
          <p:cNvPicPr>
            <a:picLocks noChangeAspect="1"/>
          </p:cNvPicPr>
          <p:nvPr/>
        </p:nvPicPr>
        <p:blipFill>
          <a:blip r:embed="rId3"/>
          <a:stretch>
            <a:fillRect/>
          </a:stretch>
        </p:blipFill>
        <p:spPr>
          <a:xfrm>
            <a:off x="3678863" y="1980300"/>
            <a:ext cx="6691376" cy="4444122"/>
          </a:xfrm>
          <a:prstGeom prst="rect">
            <a:avLst/>
          </a:prstGeom>
        </p:spPr>
      </p:pic>
      <p:pic>
        <p:nvPicPr>
          <p:cNvPr id="4" name="Picture 3">
            <a:extLst>
              <a:ext uri="{FF2B5EF4-FFF2-40B4-BE49-F238E27FC236}">
                <a16:creationId xmlns:a16="http://schemas.microsoft.com/office/drawing/2014/main" xmlns="" id="{A0B9D68F-8699-AE47-9373-4B06D60D5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1936" y="1980300"/>
            <a:ext cx="1041137" cy="1041137"/>
          </a:xfrm>
          <a:prstGeom prst="rect">
            <a:avLst/>
          </a:prstGeom>
        </p:spPr>
      </p:pic>
      <p:grpSp>
        <p:nvGrpSpPr>
          <p:cNvPr id="5" name="Group 4">
            <a:extLst>
              <a:ext uri="{FF2B5EF4-FFF2-40B4-BE49-F238E27FC236}">
                <a16:creationId xmlns:a16="http://schemas.microsoft.com/office/drawing/2014/main" xmlns="" id="{1676DBF0-8C23-8543-B1DE-C8E2D6E6FC5E}"/>
              </a:ext>
            </a:extLst>
          </p:cNvPr>
          <p:cNvGrpSpPr/>
          <p:nvPr/>
        </p:nvGrpSpPr>
        <p:grpSpPr>
          <a:xfrm>
            <a:off x="6057900" y="-42532"/>
            <a:ext cx="4775781" cy="2152868"/>
            <a:chOff x="896764" y="811877"/>
            <a:chExt cx="2365216" cy="3108543"/>
          </a:xfrm>
        </p:grpSpPr>
        <p:sp>
          <p:nvSpPr>
            <p:cNvPr id="6" name="Rounded Rectangular Callout 5">
              <a:extLst>
                <a:ext uri="{FF2B5EF4-FFF2-40B4-BE49-F238E27FC236}">
                  <a16:creationId xmlns:a16="http://schemas.microsoft.com/office/drawing/2014/main" xmlns="" id="{BAD0557B-BBF2-0D47-88EC-989CC0C41F9B}"/>
                </a:ext>
              </a:extLst>
            </p:cNvPr>
            <p:cNvSpPr/>
            <p:nvPr/>
          </p:nvSpPr>
          <p:spPr>
            <a:xfrm>
              <a:off x="896764" y="1568806"/>
              <a:ext cx="2365216" cy="1634198"/>
            </a:xfrm>
            <a:prstGeom prst="wedgeRoundRectCallout">
              <a:avLst>
                <a:gd name="adj1" fmla="val -42464"/>
                <a:gd name="adj2" fmla="val 10269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3DDFB1BD-8FF4-1E4C-A55C-2306163F54F7}"/>
                </a:ext>
              </a:extLst>
            </p:cNvPr>
            <p:cNvSpPr txBox="1"/>
            <p:nvPr/>
          </p:nvSpPr>
          <p:spPr>
            <a:xfrm>
              <a:off x="896764" y="811877"/>
              <a:ext cx="2365216" cy="3108543"/>
            </a:xfrm>
            <a:prstGeom prst="rect">
              <a:avLst/>
            </a:prstGeom>
            <a:noFill/>
          </p:spPr>
          <p:txBody>
            <a:bodyPr wrap="square" rtlCol="0" anchor="ctr">
              <a:spAutoFit/>
            </a:bodyPr>
            <a:lstStyle/>
            <a:p>
              <a:pPr algn="ctr"/>
              <a:r>
                <a:rPr lang="en-US" sz="2800" dirty="0">
                  <a:solidFill>
                    <a:schemeClr val="bg1"/>
                  </a:solidFill>
                </a:rPr>
                <a:t>You can treat a database table pointer like a data frame!</a:t>
              </a:r>
            </a:p>
          </p:txBody>
        </p:sp>
      </p:grpSp>
      <p:grpSp>
        <p:nvGrpSpPr>
          <p:cNvPr id="8" name="Group 7">
            <a:extLst>
              <a:ext uri="{FF2B5EF4-FFF2-40B4-BE49-F238E27FC236}">
                <a16:creationId xmlns:a16="http://schemas.microsoft.com/office/drawing/2014/main" xmlns="" id="{E109B881-A829-6147-A8FC-D94D7F9B23B4}"/>
              </a:ext>
            </a:extLst>
          </p:cNvPr>
          <p:cNvGrpSpPr/>
          <p:nvPr/>
        </p:nvGrpSpPr>
        <p:grpSpPr>
          <a:xfrm>
            <a:off x="742958" y="4031087"/>
            <a:ext cx="2774208" cy="1498244"/>
            <a:chOff x="896764" y="1568806"/>
            <a:chExt cx="2365216" cy="1634198"/>
          </a:xfrm>
        </p:grpSpPr>
        <p:sp>
          <p:nvSpPr>
            <p:cNvPr id="9" name="Rounded Rectangular Callout 8">
              <a:extLst>
                <a:ext uri="{FF2B5EF4-FFF2-40B4-BE49-F238E27FC236}">
                  <a16:creationId xmlns:a16="http://schemas.microsoft.com/office/drawing/2014/main" xmlns="" id="{FEF91B9A-E235-D54C-B755-6950D173C2DB}"/>
                </a:ext>
              </a:extLst>
            </p:cNvPr>
            <p:cNvSpPr/>
            <p:nvPr/>
          </p:nvSpPr>
          <p:spPr>
            <a:xfrm>
              <a:off x="896764" y="1568806"/>
              <a:ext cx="2365216" cy="1634198"/>
            </a:xfrm>
            <a:prstGeom prst="wedgeRoundRectCallout">
              <a:avLst>
                <a:gd name="adj1" fmla="val 93290"/>
                <a:gd name="adj2" fmla="val 821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AC2590A5-AD3F-2F42-B07A-44EE2F9EF8C6}"/>
                </a:ext>
              </a:extLst>
            </p:cNvPr>
            <p:cNvSpPr txBox="1"/>
            <p:nvPr/>
          </p:nvSpPr>
          <p:spPr>
            <a:xfrm>
              <a:off x="896764" y="1791555"/>
              <a:ext cx="2365216" cy="1149187"/>
            </a:xfrm>
            <a:prstGeom prst="rect">
              <a:avLst/>
            </a:prstGeom>
            <a:noFill/>
          </p:spPr>
          <p:txBody>
            <a:bodyPr wrap="square" rtlCol="0" anchor="ctr">
              <a:spAutoFit/>
            </a:bodyPr>
            <a:lstStyle/>
            <a:p>
              <a:pPr algn="ctr"/>
              <a:r>
                <a:rPr lang="en-US" sz="2000" b="1" dirty="0">
                  <a:solidFill>
                    <a:schemeClr val="bg1"/>
                  </a:solidFill>
                  <a:latin typeface="Monaco" pitchFamily="2" charset="77"/>
                </a:rPr>
                <a:t>collect()</a:t>
              </a:r>
              <a:r>
                <a:rPr lang="en-US" sz="2800" dirty="0">
                  <a:solidFill>
                    <a:schemeClr val="bg1"/>
                  </a:solidFill>
                </a:rPr>
                <a:t>:</a:t>
              </a:r>
            </a:p>
            <a:p>
              <a:pPr algn="ctr"/>
              <a:r>
                <a:rPr lang="en-US" sz="2800" dirty="0">
                  <a:solidFill>
                    <a:schemeClr val="bg1"/>
                  </a:solidFill>
                </a:rPr>
                <a:t>pull all results</a:t>
              </a:r>
            </a:p>
            <a:p>
              <a:pPr algn="ctr"/>
              <a:r>
                <a:rPr lang="en-US" sz="2000" dirty="0">
                  <a:solidFill>
                    <a:schemeClr val="bg1"/>
                  </a:solidFill>
                </a:rPr>
                <a:t>(By default, max. 1000)</a:t>
              </a:r>
            </a:p>
          </p:txBody>
        </p:sp>
      </p:grpSp>
    </p:spTree>
    <p:extLst>
      <p:ext uri="{BB962C8B-B14F-4D97-AF65-F5344CB8AC3E}">
        <p14:creationId xmlns:p14="http://schemas.microsoft.com/office/powerpoint/2010/main" val="250052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Data Dump</a:t>
            </a:r>
          </a:p>
        </p:txBody>
      </p:sp>
      <p:pic>
        <p:nvPicPr>
          <p:cNvPr id="6" name="Picture 5"/>
          <p:cNvPicPr>
            <a:picLocks noChangeAspect="1"/>
          </p:cNvPicPr>
          <p:nvPr/>
        </p:nvPicPr>
        <p:blipFill>
          <a:blip r:embed="rId3"/>
          <a:stretch>
            <a:fillRect/>
          </a:stretch>
        </p:blipFill>
        <p:spPr>
          <a:xfrm>
            <a:off x="10565094" y="2721105"/>
            <a:ext cx="1037771" cy="1037771"/>
          </a:xfrm>
          <a:prstGeom prst="rect">
            <a:avLst/>
          </a:prstGeom>
        </p:spPr>
      </p:pic>
      <p:pic>
        <p:nvPicPr>
          <p:cNvPr id="4" name="Picture 3">
            <a:extLst>
              <a:ext uri="{FF2B5EF4-FFF2-40B4-BE49-F238E27FC236}">
                <a16:creationId xmlns:a16="http://schemas.microsoft.com/office/drawing/2014/main" xmlns="" id="{3674A1C5-C2FE-594C-8C23-A574833C0062}"/>
              </a:ext>
            </a:extLst>
          </p:cNvPr>
          <p:cNvPicPr>
            <a:picLocks noChangeAspect="1"/>
          </p:cNvPicPr>
          <p:nvPr/>
        </p:nvPicPr>
        <p:blipFill>
          <a:blip r:embed="rId4"/>
          <a:stretch>
            <a:fillRect/>
          </a:stretch>
        </p:blipFill>
        <p:spPr>
          <a:xfrm>
            <a:off x="1444752" y="2504614"/>
            <a:ext cx="9015984" cy="1470754"/>
          </a:xfrm>
          <a:prstGeom prst="rect">
            <a:avLst/>
          </a:prstGeom>
        </p:spPr>
      </p:pic>
      <p:pic>
        <p:nvPicPr>
          <p:cNvPr id="7" name="Picture 6">
            <a:extLst>
              <a:ext uri="{FF2B5EF4-FFF2-40B4-BE49-F238E27FC236}">
                <a16:creationId xmlns:a16="http://schemas.microsoft.com/office/drawing/2014/main" xmlns="" id="{73BEAAF5-B9CD-F24B-BB31-D8E0778A9A24}"/>
              </a:ext>
            </a:extLst>
          </p:cNvPr>
          <p:cNvPicPr>
            <a:picLocks noChangeAspect="1"/>
          </p:cNvPicPr>
          <p:nvPr/>
        </p:nvPicPr>
        <p:blipFill>
          <a:blip r:embed="rId5"/>
          <a:stretch>
            <a:fillRect/>
          </a:stretch>
        </p:blipFill>
        <p:spPr>
          <a:xfrm>
            <a:off x="5335583" y="5423401"/>
            <a:ext cx="1011410" cy="1020522"/>
          </a:xfrm>
          <a:prstGeom prst="rect">
            <a:avLst/>
          </a:prstGeom>
        </p:spPr>
      </p:pic>
      <p:sp>
        <p:nvSpPr>
          <p:cNvPr id="8" name="TextBox 7">
            <a:extLst>
              <a:ext uri="{FF2B5EF4-FFF2-40B4-BE49-F238E27FC236}">
                <a16:creationId xmlns:a16="http://schemas.microsoft.com/office/drawing/2014/main" xmlns="" id="{079F3EDC-DACB-9343-A8CE-24DFE89C6C8D}"/>
              </a:ext>
            </a:extLst>
          </p:cNvPr>
          <p:cNvSpPr txBox="1"/>
          <p:nvPr/>
        </p:nvSpPr>
        <p:spPr>
          <a:xfrm>
            <a:off x="5482404" y="5639471"/>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rds</a:t>
            </a:r>
            <a:endParaRPr lang="en-US" sz="4000" dirty="0">
              <a:solidFill>
                <a:schemeClr val="tx1">
                  <a:lumMod val="65000"/>
                  <a:lumOff val="35000"/>
                </a:schemeClr>
              </a:solidFill>
            </a:endParaRPr>
          </a:p>
        </p:txBody>
      </p:sp>
      <p:pic>
        <p:nvPicPr>
          <p:cNvPr id="9" name="Picture 8">
            <a:extLst>
              <a:ext uri="{FF2B5EF4-FFF2-40B4-BE49-F238E27FC236}">
                <a16:creationId xmlns:a16="http://schemas.microsoft.com/office/drawing/2014/main" xmlns="" id="{8242BBD0-D6AF-254F-82B0-726B016F44E2}"/>
              </a:ext>
            </a:extLst>
          </p:cNvPr>
          <p:cNvPicPr>
            <a:picLocks noChangeAspect="1"/>
          </p:cNvPicPr>
          <p:nvPr/>
        </p:nvPicPr>
        <p:blipFill rotWithShape="1">
          <a:blip r:embed="rId6"/>
          <a:srcRect l="-14832" t="60000" b="2"/>
          <a:stretch/>
        </p:blipFill>
        <p:spPr>
          <a:xfrm rot="10800000" flipH="1" flipV="1">
            <a:off x="5538886" y="4191438"/>
            <a:ext cx="483387" cy="648440"/>
          </a:xfrm>
          <a:prstGeom prst="rect">
            <a:avLst/>
          </a:prstGeom>
        </p:spPr>
      </p:pic>
      <p:sp>
        <p:nvSpPr>
          <p:cNvPr id="10" name="Rectangle 9">
            <a:extLst>
              <a:ext uri="{FF2B5EF4-FFF2-40B4-BE49-F238E27FC236}">
                <a16:creationId xmlns:a16="http://schemas.microsoft.com/office/drawing/2014/main" xmlns="" id="{93BDC19D-5EB1-8243-A40C-58C9AF69E53A}"/>
              </a:ext>
            </a:extLst>
          </p:cNvPr>
          <p:cNvSpPr/>
          <p:nvPr/>
        </p:nvSpPr>
        <p:spPr>
          <a:xfrm>
            <a:off x="4148597" y="4977438"/>
            <a:ext cx="3355406" cy="369332"/>
          </a:xfrm>
          <a:prstGeom prst="rect">
            <a:avLst/>
          </a:prstGeom>
        </p:spPr>
        <p:txBody>
          <a:bodyPr wrap="none">
            <a:spAutoFit/>
          </a:bodyPr>
          <a:lstStyle/>
          <a:p>
            <a:r>
              <a:rPr lang="en-US" dirty="0">
                <a:solidFill>
                  <a:srgbClr val="0070C0"/>
                </a:solidFill>
                <a:latin typeface="Monaco" charset="0"/>
              </a:rPr>
              <a:t>esr_data_2018-04-05.rds</a:t>
            </a:r>
            <a:endParaRPr lang="en-US" dirty="0"/>
          </a:p>
        </p:txBody>
      </p:sp>
      <p:grpSp>
        <p:nvGrpSpPr>
          <p:cNvPr id="11" name="Group 10">
            <a:extLst>
              <a:ext uri="{FF2B5EF4-FFF2-40B4-BE49-F238E27FC236}">
                <a16:creationId xmlns:a16="http://schemas.microsoft.com/office/drawing/2014/main" xmlns="" id="{ECB3842C-0839-3C41-BC58-D387C0B98540}"/>
              </a:ext>
            </a:extLst>
          </p:cNvPr>
          <p:cNvGrpSpPr/>
          <p:nvPr/>
        </p:nvGrpSpPr>
        <p:grpSpPr>
          <a:xfrm>
            <a:off x="6057899" y="585216"/>
            <a:ext cx="3343677" cy="1498243"/>
            <a:chOff x="896764" y="1568806"/>
            <a:chExt cx="2365216" cy="1634198"/>
          </a:xfrm>
        </p:grpSpPr>
        <p:sp>
          <p:nvSpPr>
            <p:cNvPr id="12" name="Rounded Rectangular Callout 11">
              <a:extLst>
                <a:ext uri="{FF2B5EF4-FFF2-40B4-BE49-F238E27FC236}">
                  <a16:creationId xmlns:a16="http://schemas.microsoft.com/office/drawing/2014/main" xmlns="" id="{FF4B226B-A7F7-0E4C-AC45-78E4B8B1D295}"/>
                </a:ext>
              </a:extLst>
            </p:cNvPr>
            <p:cNvSpPr/>
            <p:nvPr/>
          </p:nvSpPr>
          <p:spPr>
            <a:xfrm>
              <a:off x="896764" y="1568806"/>
              <a:ext cx="2365216" cy="1634198"/>
            </a:xfrm>
            <a:prstGeom prst="wedgeRoundRectCallout">
              <a:avLst>
                <a:gd name="adj1" fmla="val -80918"/>
                <a:gd name="adj2" fmla="val 12943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9F2C1135-07E8-024B-98D7-3AE2C8CB5C83}"/>
                </a:ext>
              </a:extLst>
            </p:cNvPr>
            <p:cNvSpPr txBox="1"/>
            <p:nvPr/>
          </p:nvSpPr>
          <p:spPr>
            <a:xfrm>
              <a:off x="896764" y="1610814"/>
              <a:ext cx="2365216" cy="1510673"/>
            </a:xfrm>
            <a:prstGeom prst="rect">
              <a:avLst/>
            </a:prstGeom>
            <a:noFill/>
          </p:spPr>
          <p:txBody>
            <a:bodyPr wrap="square" rtlCol="0" anchor="ctr">
              <a:spAutoFit/>
            </a:bodyPr>
            <a:lstStyle/>
            <a:p>
              <a:pPr algn="ctr"/>
              <a:r>
                <a:rPr lang="en-US" sz="2000" b="1" dirty="0" err="1">
                  <a:solidFill>
                    <a:schemeClr val="bg1"/>
                  </a:solidFill>
                  <a:latin typeface="Monaco" pitchFamily="2" charset="77"/>
                </a:rPr>
                <a:t>str_c</a:t>
              </a:r>
              <a:r>
                <a:rPr lang="en-US" sz="2000" b="1" dirty="0">
                  <a:solidFill>
                    <a:schemeClr val="bg1"/>
                  </a:solidFill>
                  <a:latin typeface="Monaco" pitchFamily="2" charset="77"/>
                </a:rPr>
                <a:t>(...)</a:t>
              </a:r>
              <a:r>
                <a:rPr lang="en-US" sz="2800" dirty="0">
                  <a:solidFill>
                    <a:schemeClr val="bg1"/>
                  </a:solidFill>
                </a:rPr>
                <a:t>:</a:t>
              </a:r>
            </a:p>
            <a:p>
              <a:pPr algn="ctr"/>
              <a:r>
                <a:rPr lang="en-US" sz="2800" dirty="0">
                  <a:solidFill>
                    <a:schemeClr val="bg1"/>
                  </a:solidFill>
                </a:rPr>
                <a:t>join multiple strings into one string</a:t>
              </a:r>
              <a:endParaRPr lang="en-US" sz="2000" dirty="0">
                <a:solidFill>
                  <a:schemeClr val="bg1"/>
                </a:solidFill>
              </a:endParaRPr>
            </a:p>
          </p:txBody>
        </p:sp>
      </p:grpSp>
    </p:spTree>
    <p:extLst>
      <p:ext uri="{BB962C8B-B14F-4D97-AF65-F5344CB8AC3E}">
        <p14:creationId xmlns:p14="http://schemas.microsoft.com/office/powerpoint/2010/main" val="188841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Data Dump (if necessary)</a:t>
            </a:r>
          </a:p>
        </p:txBody>
      </p:sp>
      <p:pic>
        <p:nvPicPr>
          <p:cNvPr id="3" name="Picture 2">
            <a:extLst>
              <a:ext uri="{FF2B5EF4-FFF2-40B4-BE49-F238E27FC236}">
                <a16:creationId xmlns:a16="http://schemas.microsoft.com/office/drawing/2014/main" xmlns="" id="{51CA5507-B882-BE42-A82C-0692CBAFAB64}"/>
              </a:ext>
            </a:extLst>
          </p:cNvPr>
          <p:cNvPicPr>
            <a:picLocks noChangeAspect="1"/>
          </p:cNvPicPr>
          <p:nvPr/>
        </p:nvPicPr>
        <p:blipFill>
          <a:blip r:embed="rId2"/>
          <a:stretch>
            <a:fillRect/>
          </a:stretch>
        </p:blipFill>
        <p:spPr>
          <a:xfrm>
            <a:off x="1998925" y="2215134"/>
            <a:ext cx="7770478" cy="3481578"/>
          </a:xfrm>
          <a:prstGeom prst="rect">
            <a:avLst/>
          </a:prstGeom>
        </p:spPr>
      </p:pic>
    </p:spTree>
    <p:extLst>
      <p:ext uri="{BB962C8B-B14F-4D97-AF65-F5344CB8AC3E}">
        <p14:creationId xmlns:p14="http://schemas.microsoft.com/office/powerpoint/2010/main" val="6525221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Disconnect from Database</a:t>
            </a:r>
          </a:p>
        </p:txBody>
      </p:sp>
      <p:pic>
        <p:nvPicPr>
          <p:cNvPr id="4" name="Picture 3"/>
          <p:cNvPicPr>
            <a:picLocks noChangeAspect="1"/>
          </p:cNvPicPr>
          <p:nvPr/>
        </p:nvPicPr>
        <p:blipFill>
          <a:blip r:embed="rId2"/>
          <a:stretch>
            <a:fillRect/>
          </a:stretch>
        </p:blipFill>
        <p:spPr>
          <a:xfrm>
            <a:off x="8846022" y="3275874"/>
            <a:ext cx="1037771" cy="1037771"/>
          </a:xfrm>
          <a:prstGeom prst="rect">
            <a:avLst/>
          </a:prstGeom>
        </p:spPr>
      </p:pic>
      <p:pic>
        <p:nvPicPr>
          <p:cNvPr id="5" name="Picture 4">
            <a:extLst>
              <a:ext uri="{FF2B5EF4-FFF2-40B4-BE49-F238E27FC236}">
                <a16:creationId xmlns:a16="http://schemas.microsoft.com/office/drawing/2014/main" xmlns="" id="{A9526EF5-1972-3D4A-83FA-6A395D245D0A}"/>
              </a:ext>
            </a:extLst>
          </p:cNvPr>
          <p:cNvPicPr>
            <a:picLocks noChangeAspect="1"/>
          </p:cNvPicPr>
          <p:nvPr/>
        </p:nvPicPr>
        <p:blipFill>
          <a:blip r:embed="rId3"/>
          <a:stretch>
            <a:fillRect/>
          </a:stretch>
        </p:blipFill>
        <p:spPr>
          <a:xfrm>
            <a:off x="3058414" y="2981960"/>
            <a:ext cx="5651500" cy="1625600"/>
          </a:xfrm>
          <a:prstGeom prst="rect">
            <a:avLst/>
          </a:prstGeom>
        </p:spPr>
      </p:pic>
    </p:spTree>
    <p:extLst>
      <p:ext uri="{BB962C8B-B14F-4D97-AF65-F5344CB8AC3E}">
        <p14:creationId xmlns:p14="http://schemas.microsoft.com/office/powerpoint/2010/main" val="10086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7922425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256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22" t="6497" r="1650" b="11358"/>
          <a:stretch/>
        </p:blipFill>
        <p:spPr>
          <a:xfrm>
            <a:off x="1097280" y="1914862"/>
            <a:ext cx="10144461" cy="3162748"/>
          </a:xfrm>
          <a:prstGeom prst="rect">
            <a:avLst/>
          </a:prstGeom>
        </p:spPr>
      </p:pic>
      <p:sp>
        <p:nvSpPr>
          <p:cNvPr id="3" name="Rectangle 2">
            <a:extLst>
              <a:ext uri="{FF2B5EF4-FFF2-40B4-BE49-F238E27FC236}">
                <a16:creationId xmlns:a16="http://schemas.microsoft.com/office/drawing/2014/main" xmlns="" id="{42B6DFA0-7983-AB4A-AFD3-382414AEAC45}"/>
              </a:ext>
            </a:extLst>
          </p:cNvPr>
          <p:cNvSpPr/>
          <p:nvPr/>
        </p:nvSpPr>
        <p:spPr>
          <a:xfrm>
            <a:off x="2974849" y="3039587"/>
            <a:ext cx="743711" cy="508285"/>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00581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and Clean-Up</a:t>
            </a:r>
          </a:p>
        </p:txBody>
      </p:sp>
      <p:sp>
        <p:nvSpPr>
          <p:cNvPr id="3" name="TextBox 2"/>
          <p:cNvSpPr txBox="1"/>
          <p:nvPr/>
        </p:nvSpPr>
        <p:spPr>
          <a:xfrm>
            <a:off x="812291" y="1921328"/>
            <a:ext cx="5071873" cy="5139869"/>
          </a:xfrm>
          <a:prstGeom prst="rect">
            <a:avLst/>
          </a:prstGeom>
          <a:noFill/>
        </p:spPr>
        <p:txBody>
          <a:bodyPr wrap="square" rtlCol="0">
            <a:spAutoFit/>
          </a:bodyPr>
          <a:lstStyle/>
          <a:p>
            <a:pPr marL="457200" indent="-457200">
              <a:buFont typeface="Arial" charset="0"/>
              <a:buChar char="•"/>
            </a:pPr>
            <a:r>
              <a:rPr lang="en-US" sz="2800" dirty="0"/>
              <a:t>Convert messy data to tidy</a:t>
            </a:r>
          </a:p>
          <a:p>
            <a:pPr marL="457200" indent="-457200">
              <a:buFont typeface="Arial" charset="0"/>
              <a:buChar char="•"/>
            </a:pPr>
            <a:endParaRPr lang="en-US" sz="2800" dirty="0"/>
          </a:p>
          <a:p>
            <a:pPr marL="457200" indent="-457200">
              <a:buFont typeface="Arial" charset="0"/>
              <a:buChar char="•"/>
            </a:pPr>
            <a:r>
              <a:rPr lang="en-US" sz="2800" dirty="0"/>
              <a:t>Check for missing values</a:t>
            </a:r>
          </a:p>
          <a:p>
            <a:pPr marL="457200" indent="-457200">
              <a:buFont typeface="Arial" charset="0"/>
              <a:buChar char="•"/>
            </a:pPr>
            <a:endParaRPr lang="en-US" sz="2800" dirty="0"/>
          </a:p>
          <a:p>
            <a:pPr marL="457200" indent="-457200">
              <a:buFont typeface="Arial" charset="0"/>
              <a:buChar char="•"/>
            </a:pPr>
            <a:r>
              <a:rPr lang="en-US" sz="2800" dirty="0"/>
              <a:t>Verify (and if necessary, convert) data types</a:t>
            </a:r>
          </a:p>
          <a:p>
            <a:pPr marL="914400" lvl="1" indent="-457200">
              <a:buFont typeface="Arial" charset="0"/>
              <a:buChar char="•"/>
            </a:pPr>
            <a:r>
              <a:rPr lang="en-US" sz="2000" dirty="0"/>
              <a:t>Numeric variables should be </a:t>
            </a:r>
            <a:r>
              <a:rPr lang="en-US" sz="2000" b="1" dirty="0"/>
              <a:t>integer</a:t>
            </a:r>
            <a:r>
              <a:rPr lang="en-US" sz="2000" dirty="0"/>
              <a:t> or </a:t>
            </a:r>
            <a:r>
              <a:rPr lang="en-US" sz="2000" b="1" dirty="0"/>
              <a:t>numeric</a:t>
            </a:r>
            <a:endParaRPr lang="en-US" sz="2000" dirty="0"/>
          </a:p>
          <a:p>
            <a:pPr marL="914400" lvl="1" indent="-457200">
              <a:buFont typeface="Arial" charset="0"/>
              <a:buChar char="•"/>
            </a:pPr>
            <a:r>
              <a:rPr lang="en-US" sz="2000" dirty="0"/>
              <a:t>Date-time variables should be </a:t>
            </a:r>
            <a:r>
              <a:rPr lang="en-US" sz="2000" b="1" dirty="0"/>
              <a:t>Date</a:t>
            </a:r>
            <a:r>
              <a:rPr lang="en-US" sz="2000" dirty="0"/>
              <a:t> or </a:t>
            </a:r>
            <a:r>
              <a:rPr lang="en-US" sz="2000" b="1" dirty="0" err="1"/>
              <a:t>POSIXct</a:t>
            </a:r>
            <a:endParaRPr lang="en-US" sz="2000" dirty="0"/>
          </a:p>
          <a:p>
            <a:pPr marL="914400" lvl="1" indent="-457200">
              <a:buFont typeface="Arial" charset="0"/>
              <a:buChar char="•"/>
            </a:pPr>
            <a:r>
              <a:rPr lang="en-US" sz="2000" dirty="0" err="1"/>
              <a:t>Categorial</a:t>
            </a:r>
            <a:r>
              <a:rPr lang="en-US" sz="2000" dirty="0"/>
              <a:t> variables should be </a:t>
            </a:r>
            <a:r>
              <a:rPr lang="en-US" sz="2000" b="1" dirty="0"/>
              <a:t>factor</a:t>
            </a:r>
            <a:endParaRPr lang="en-US" sz="2000" dirty="0"/>
          </a:p>
          <a:p>
            <a:pPr marL="914400" lvl="1" indent="-457200">
              <a:buFont typeface="Arial" charset="0"/>
              <a:buChar char="•"/>
            </a:pPr>
            <a:r>
              <a:rPr lang="en-US" sz="2000" dirty="0"/>
              <a:t>All others should be </a:t>
            </a:r>
            <a:r>
              <a:rPr lang="en-US" sz="2000" b="1" dirty="0"/>
              <a:t>character</a:t>
            </a:r>
            <a:endParaRPr lang="en-US" sz="2000" dirty="0"/>
          </a:p>
          <a:p>
            <a:pPr marL="457200" indent="-457200">
              <a:buFont typeface="Arial" charset="0"/>
              <a:buChar char="•"/>
            </a:pPr>
            <a:endParaRPr lang="en-US" sz="2000" dirty="0"/>
          </a:p>
          <a:p>
            <a:pPr marL="914400" lvl="1" indent="-457200">
              <a:buFont typeface="Arial" charset="0"/>
              <a:buChar char="•"/>
            </a:pPr>
            <a:endParaRPr lang="en-US" sz="2000" dirty="0"/>
          </a:p>
        </p:txBody>
      </p:sp>
      <p:sp>
        <p:nvSpPr>
          <p:cNvPr id="4" name="TextBox 3"/>
          <p:cNvSpPr txBox="1"/>
          <p:nvPr/>
        </p:nvSpPr>
        <p:spPr>
          <a:xfrm>
            <a:off x="6379797" y="1901952"/>
            <a:ext cx="5262704" cy="4462760"/>
          </a:xfrm>
          <a:prstGeom prst="rect">
            <a:avLst/>
          </a:prstGeom>
          <a:noFill/>
        </p:spPr>
        <p:txBody>
          <a:bodyPr wrap="square" rtlCol="0">
            <a:spAutoFit/>
          </a:bodyPr>
          <a:lstStyle/>
          <a:p>
            <a:pPr marL="457200" indent="-457200">
              <a:buFont typeface="Arial" charset="0"/>
              <a:buChar char="•"/>
            </a:pPr>
            <a:r>
              <a:rPr lang="en-US" sz="2800" dirty="0"/>
              <a:t>Visualize distributions</a:t>
            </a:r>
          </a:p>
          <a:p>
            <a:pPr marL="914400" lvl="1" indent="-457200">
              <a:buFont typeface="Arial" charset="0"/>
              <a:buChar char="•"/>
            </a:pPr>
            <a:r>
              <a:rPr lang="en-US" sz="2000" dirty="0"/>
              <a:t>Numeric variables: </a:t>
            </a:r>
            <a:r>
              <a:rPr lang="en-US" sz="2000" b="1" dirty="0"/>
              <a:t>histogram</a:t>
            </a:r>
            <a:endParaRPr lang="en-US" sz="2000" dirty="0"/>
          </a:p>
          <a:p>
            <a:pPr marL="914400" lvl="1" indent="-457200">
              <a:buFont typeface="Arial" charset="0"/>
              <a:buChar char="•"/>
            </a:pPr>
            <a:r>
              <a:rPr lang="en-US" sz="2000" dirty="0"/>
              <a:t>Categorical variables: </a:t>
            </a:r>
            <a:r>
              <a:rPr lang="en-US" sz="2000" b="1" dirty="0"/>
              <a:t>numerical summary</a:t>
            </a:r>
            <a:endParaRPr lang="en-US" sz="2000" dirty="0"/>
          </a:p>
          <a:p>
            <a:pPr marL="914400" lvl="1" indent="-457200">
              <a:buFont typeface="Arial" charset="0"/>
              <a:buChar char="•"/>
            </a:pPr>
            <a:r>
              <a:rPr lang="en-US" sz="2000" dirty="0"/>
              <a:t>Character variables: look at a small sample</a:t>
            </a:r>
          </a:p>
          <a:p>
            <a:pPr marL="914400" lvl="1" indent="-457200">
              <a:buFont typeface="Arial" charset="0"/>
              <a:buChar char="•"/>
            </a:pPr>
            <a:endParaRPr lang="en-US" sz="2000" dirty="0"/>
          </a:p>
          <a:p>
            <a:pPr marL="457200" indent="-457200">
              <a:buFont typeface="Arial" charset="0"/>
              <a:buChar char="•"/>
            </a:pPr>
            <a:r>
              <a:rPr lang="en-US" sz="2800" dirty="0"/>
              <a:t>Is the data as expected?</a:t>
            </a:r>
          </a:p>
          <a:p>
            <a:pPr marL="914400" lvl="1" indent="-457200">
              <a:buFont typeface="Arial" charset="0"/>
              <a:buChar char="•"/>
            </a:pPr>
            <a:r>
              <a:rPr lang="en-US" sz="2000" dirty="0"/>
              <a:t>Range and shape of distribution</a:t>
            </a:r>
          </a:p>
          <a:p>
            <a:pPr marL="914400" lvl="1" indent="-457200">
              <a:buFont typeface="Arial" charset="0"/>
              <a:buChar char="•"/>
            </a:pPr>
            <a:r>
              <a:rPr lang="en-US" sz="2000" dirty="0"/>
              <a:t>Number and breakdown of categories</a:t>
            </a:r>
          </a:p>
          <a:p>
            <a:pPr marL="914400" lvl="1" indent="-457200">
              <a:buFont typeface="Arial" charset="0"/>
              <a:buChar char="•"/>
            </a:pPr>
            <a:r>
              <a:rPr lang="en-US" sz="2000" dirty="0"/>
              <a:t>Properties of character variables</a:t>
            </a:r>
          </a:p>
          <a:p>
            <a:pPr marL="914400" lvl="1" indent="-457200">
              <a:buFont typeface="Arial" charset="0"/>
              <a:buChar char="•"/>
            </a:pPr>
            <a:endParaRPr lang="en-US" sz="2000" dirty="0"/>
          </a:p>
          <a:p>
            <a:pPr marL="457200" indent="-457200">
              <a:buFont typeface="Arial" charset="0"/>
              <a:buChar char="•"/>
            </a:pPr>
            <a:r>
              <a:rPr lang="en-US" sz="2800" dirty="0"/>
              <a:t>Explain and/or fix discrepancies</a:t>
            </a:r>
          </a:p>
        </p:txBody>
      </p:sp>
    </p:spTree>
    <p:extLst>
      <p:ext uri="{BB962C8B-B14F-4D97-AF65-F5344CB8AC3E}">
        <p14:creationId xmlns:p14="http://schemas.microsoft.com/office/powerpoint/2010/main" val="24247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D30D5888-4C44-FF44-A336-3B260FDFBD9F}"/>
              </a:ext>
            </a:extLst>
          </p:cNvPr>
          <p:cNvPicPr>
            <a:picLocks noChangeAspect="1"/>
          </p:cNvPicPr>
          <p:nvPr/>
        </p:nvPicPr>
        <p:blipFill>
          <a:blip r:embed="rId3"/>
          <a:stretch>
            <a:fillRect/>
          </a:stretch>
        </p:blipFill>
        <p:spPr>
          <a:xfrm>
            <a:off x="484323" y="2947225"/>
            <a:ext cx="4548958" cy="2023539"/>
          </a:xfrm>
          <a:prstGeom prst="rect">
            <a:avLst/>
          </a:prstGeom>
        </p:spPr>
      </p:pic>
      <p:sp>
        <p:nvSpPr>
          <p:cNvPr id="8" name="TextBox 7">
            <a:extLst>
              <a:ext uri="{FF2B5EF4-FFF2-40B4-BE49-F238E27FC236}">
                <a16:creationId xmlns:a16="http://schemas.microsoft.com/office/drawing/2014/main" xmlns=""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case</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xmlns="" id="{911F9BDD-5EAD-5140-BDF9-E5419CEB3143}"/>
              </a:ext>
            </a:extLst>
          </p:cNvPr>
          <p:cNvPicPr>
            <a:picLocks noChangeAspect="1"/>
          </p:cNvPicPr>
          <p:nvPr/>
        </p:nvPicPr>
        <p:blipFill>
          <a:blip r:embed="rId4"/>
          <a:stretch>
            <a:fillRect/>
          </a:stretch>
        </p:blipFill>
        <p:spPr>
          <a:xfrm>
            <a:off x="-109728" y="2947225"/>
            <a:ext cx="5730240" cy="2023539"/>
          </a:xfrm>
          <a:prstGeom prst="rect">
            <a:avLst/>
          </a:prstGeom>
        </p:spPr>
      </p:pic>
      <p:pic>
        <p:nvPicPr>
          <p:cNvPr id="7" name="Picture 6">
            <a:extLst>
              <a:ext uri="{FF2B5EF4-FFF2-40B4-BE49-F238E27FC236}">
                <a16:creationId xmlns:a16="http://schemas.microsoft.com/office/drawing/2014/main" xmlns="" id="{4315297B-085D-504C-9F6B-FE648B869864}"/>
              </a:ext>
            </a:extLst>
          </p:cNvPr>
          <p:cNvPicPr>
            <a:picLocks noChangeAspect="1"/>
          </p:cNvPicPr>
          <p:nvPr/>
        </p:nvPicPr>
        <p:blipFill>
          <a:blip r:embed="rId5"/>
          <a:stretch>
            <a:fillRect/>
          </a:stretch>
        </p:blipFill>
        <p:spPr>
          <a:xfrm>
            <a:off x="480913" y="2947225"/>
            <a:ext cx="4548958" cy="2023539"/>
          </a:xfrm>
          <a:prstGeom prst="rect">
            <a:avLst/>
          </a:prstGeom>
        </p:spPr>
      </p:pic>
      <p:pic>
        <p:nvPicPr>
          <p:cNvPr id="5" name="Picture 4">
            <a:extLst>
              <a:ext uri="{FF2B5EF4-FFF2-40B4-BE49-F238E27FC236}">
                <a16:creationId xmlns:a16="http://schemas.microsoft.com/office/drawing/2014/main" xmlns="" id="{F289B7F6-597D-1543-8317-EC06DBD22724}"/>
              </a:ext>
            </a:extLst>
          </p:cNvPr>
          <p:cNvPicPr>
            <a:picLocks noChangeAspect="1"/>
          </p:cNvPicPr>
          <p:nvPr/>
        </p:nvPicPr>
        <p:blipFill>
          <a:blip r:embed="rId3"/>
          <a:stretch>
            <a:fillRect/>
          </a:stretch>
        </p:blipFill>
        <p:spPr>
          <a:xfrm>
            <a:off x="489481" y="2947225"/>
            <a:ext cx="4548958" cy="2023539"/>
          </a:xfrm>
          <a:prstGeom prst="rect">
            <a:avLst/>
          </a:prstGeom>
        </p:spPr>
      </p:pic>
      <p:sp>
        <p:nvSpPr>
          <p:cNvPr id="2" name="Title 1">
            <a:extLst>
              <a:ext uri="{FF2B5EF4-FFF2-40B4-BE49-F238E27FC236}">
                <a16:creationId xmlns:a16="http://schemas.microsoft.com/office/drawing/2014/main" xmlns="" id="{803F253B-B1B2-694F-98D4-30118CE0451E}"/>
              </a:ext>
            </a:extLst>
          </p:cNvPr>
          <p:cNvSpPr>
            <a:spLocks noGrp="1"/>
          </p:cNvSpPr>
          <p:nvPr>
            <p:ph type="title"/>
          </p:nvPr>
        </p:nvSpPr>
        <p:spPr/>
        <p:txBody>
          <a:bodyPr/>
          <a:lstStyle/>
          <a:p>
            <a:r>
              <a:rPr lang="en-US" dirty="0"/>
              <a:t>Convert Messy Data to Tidy</a:t>
            </a:r>
          </a:p>
        </p:txBody>
      </p:sp>
    </p:spTree>
    <p:extLst>
      <p:ext uri="{BB962C8B-B14F-4D97-AF65-F5344CB8AC3E}">
        <p14:creationId xmlns:p14="http://schemas.microsoft.com/office/powerpoint/2010/main" val="341385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Markdown and R Notebooks</a:t>
            </a:r>
          </a:p>
        </p:txBody>
      </p:sp>
    </p:spTree>
    <p:extLst>
      <p:ext uri="{BB962C8B-B14F-4D97-AF65-F5344CB8AC3E}">
        <p14:creationId xmlns:p14="http://schemas.microsoft.com/office/powerpoint/2010/main" val="714385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B04D5E3-49A6-D344-BD97-CFEF8EA205B5}"/>
              </a:ext>
            </a:extLst>
          </p:cNvPr>
          <p:cNvPicPr>
            <a:picLocks noChangeAspect="1"/>
          </p:cNvPicPr>
          <p:nvPr/>
        </p:nvPicPr>
        <p:blipFill>
          <a:blip r:embed="rId3"/>
          <a:stretch>
            <a:fillRect/>
          </a:stretch>
        </p:blipFill>
        <p:spPr>
          <a:xfrm>
            <a:off x="9379939" y="1490870"/>
            <a:ext cx="1037771" cy="1037771"/>
          </a:xfrm>
          <a:prstGeom prst="rect">
            <a:avLst/>
          </a:prstGeom>
        </p:spPr>
      </p:pic>
      <p:pic>
        <p:nvPicPr>
          <p:cNvPr id="7" name="Content Placeholder 6">
            <a:extLst>
              <a:ext uri="{FF2B5EF4-FFF2-40B4-BE49-F238E27FC236}">
                <a16:creationId xmlns:a16="http://schemas.microsoft.com/office/drawing/2014/main" xmlns="" id="{58436F71-02C1-FA4B-939A-DC30CBD6E5C3}"/>
              </a:ext>
            </a:extLst>
          </p:cNvPr>
          <p:cNvPicPr>
            <a:picLocks noGrp="1" noChangeAspect="1"/>
          </p:cNvPicPr>
          <p:nvPr>
            <p:ph idx="1"/>
          </p:nvPr>
        </p:nvPicPr>
        <p:blipFill>
          <a:blip r:embed="rId4"/>
          <a:stretch>
            <a:fillRect/>
          </a:stretch>
        </p:blipFill>
        <p:spPr>
          <a:xfrm>
            <a:off x="2774599" y="566738"/>
            <a:ext cx="6645977" cy="5732462"/>
          </a:xfrm>
          <a:prstGeom prst="rect">
            <a:avLst/>
          </a:prstGeom>
        </p:spPr>
      </p:pic>
    </p:spTree>
    <p:extLst>
      <p:ext uri="{BB962C8B-B14F-4D97-AF65-F5344CB8AC3E}">
        <p14:creationId xmlns:p14="http://schemas.microsoft.com/office/powerpoint/2010/main" val="438869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E556C40-8E3E-4F41-AC78-F342D01E0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427" y="1328477"/>
            <a:ext cx="1041137" cy="1041137"/>
          </a:xfrm>
          <a:prstGeom prst="rect">
            <a:avLst/>
          </a:prstGeom>
        </p:spPr>
      </p:pic>
      <p:pic>
        <p:nvPicPr>
          <p:cNvPr id="6" name="Content Placeholder 5">
            <a:extLst>
              <a:ext uri="{FF2B5EF4-FFF2-40B4-BE49-F238E27FC236}">
                <a16:creationId xmlns:a16="http://schemas.microsoft.com/office/drawing/2014/main" xmlns="" id="{D62D1C9B-0033-0C4C-9AF2-4BC34CF8064E}"/>
              </a:ext>
            </a:extLst>
          </p:cNvPr>
          <p:cNvPicPr>
            <a:picLocks noGrp="1" noChangeAspect="1"/>
          </p:cNvPicPr>
          <p:nvPr>
            <p:ph idx="1"/>
          </p:nvPr>
        </p:nvPicPr>
        <p:blipFill>
          <a:blip r:embed="rId4"/>
          <a:stretch>
            <a:fillRect/>
          </a:stretch>
        </p:blipFill>
        <p:spPr>
          <a:xfrm>
            <a:off x="3071499" y="566738"/>
            <a:ext cx="6052178" cy="5732462"/>
          </a:xfrm>
          <a:prstGeom prst="rect">
            <a:avLst/>
          </a:prstGeom>
        </p:spPr>
      </p:pic>
      <p:grpSp>
        <p:nvGrpSpPr>
          <p:cNvPr id="8" name="Group 7">
            <a:extLst>
              <a:ext uri="{FF2B5EF4-FFF2-40B4-BE49-F238E27FC236}">
                <a16:creationId xmlns:a16="http://schemas.microsoft.com/office/drawing/2014/main" xmlns="" id="{E0363436-8943-3542-A107-D9DED7C9BC4A}"/>
              </a:ext>
            </a:extLst>
          </p:cNvPr>
          <p:cNvGrpSpPr/>
          <p:nvPr/>
        </p:nvGrpSpPr>
        <p:grpSpPr>
          <a:xfrm>
            <a:off x="528033" y="2717978"/>
            <a:ext cx="2435341" cy="1498244"/>
            <a:chOff x="896764" y="1568806"/>
            <a:chExt cx="2365216" cy="1634198"/>
          </a:xfrm>
        </p:grpSpPr>
        <p:sp>
          <p:nvSpPr>
            <p:cNvPr id="9" name="Rounded Rectangular Callout 8">
              <a:extLst>
                <a:ext uri="{FF2B5EF4-FFF2-40B4-BE49-F238E27FC236}">
                  <a16:creationId xmlns:a16="http://schemas.microsoft.com/office/drawing/2014/main" xmlns="" id="{A44E81E3-BC05-9D46-8BAB-A0D708B8FCE0}"/>
                </a:ext>
              </a:extLst>
            </p:cNvPr>
            <p:cNvSpPr/>
            <p:nvPr/>
          </p:nvSpPr>
          <p:spPr>
            <a:xfrm>
              <a:off x="896764" y="1568806"/>
              <a:ext cx="2365216" cy="1634198"/>
            </a:xfrm>
            <a:prstGeom prst="wedgeRoundRectCallout">
              <a:avLst>
                <a:gd name="adj1" fmla="val 132443"/>
                <a:gd name="adj2" fmla="val -9234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73BFBBBF-6D45-6741-8559-6B9B4D47806B}"/>
                </a:ext>
              </a:extLst>
            </p:cNvPr>
            <p:cNvSpPr txBox="1"/>
            <p:nvPr/>
          </p:nvSpPr>
          <p:spPr>
            <a:xfrm>
              <a:off x="896764" y="1610813"/>
              <a:ext cx="2365216" cy="1510673"/>
            </a:xfrm>
            <a:prstGeom prst="rect">
              <a:avLst/>
            </a:prstGeom>
            <a:noFill/>
          </p:spPr>
          <p:txBody>
            <a:bodyPr wrap="square" rtlCol="0" anchor="ctr">
              <a:spAutoFit/>
            </a:bodyPr>
            <a:lstStyle/>
            <a:p>
              <a:pPr algn="ctr"/>
              <a:r>
                <a:rPr lang="en-US" sz="2000" b="1" dirty="0" err="1">
                  <a:solidFill>
                    <a:schemeClr val="bg1"/>
                  </a:solidFill>
                  <a:latin typeface="Monaco" pitchFamily="2" charset="77"/>
                </a:rPr>
                <a:t>binwidth</a:t>
              </a:r>
              <a:r>
                <a:rPr lang="en-US" sz="2800" dirty="0">
                  <a:solidFill>
                    <a:schemeClr val="bg1"/>
                  </a:solidFill>
                </a:rPr>
                <a:t>:</a:t>
              </a:r>
            </a:p>
            <a:p>
              <a:pPr algn="ctr"/>
              <a:r>
                <a:rPr lang="en-US" sz="2800" dirty="0">
                  <a:solidFill>
                    <a:schemeClr val="bg1"/>
                  </a:solidFill>
                </a:rPr>
                <a:t>width of bins. Experiment!</a:t>
              </a:r>
              <a:endParaRPr lang="en-US" sz="2000" dirty="0">
                <a:solidFill>
                  <a:schemeClr val="bg1"/>
                </a:solidFill>
              </a:endParaRPr>
            </a:p>
          </p:txBody>
        </p:sp>
      </p:grpSp>
    </p:spTree>
    <p:extLst>
      <p:ext uri="{BB962C8B-B14F-4D97-AF65-F5344CB8AC3E}">
        <p14:creationId xmlns:p14="http://schemas.microsoft.com/office/powerpoint/2010/main" val="22927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EA47704-3039-1444-9E9C-1C7E70ACF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097" y="1328476"/>
            <a:ext cx="1041137" cy="1041137"/>
          </a:xfrm>
          <a:prstGeom prst="rect">
            <a:avLst/>
          </a:prstGeom>
        </p:spPr>
      </p:pic>
      <p:pic>
        <p:nvPicPr>
          <p:cNvPr id="6" name="Content Placeholder 5">
            <a:extLst>
              <a:ext uri="{FF2B5EF4-FFF2-40B4-BE49-F238E27FC236}">
                <a16:creationId xmlns:a16="http://schemas.microsoft.com/office/drawing/2014/main" xmlns="" id="{71AC39BB-019C-7849-B82F-6474DD543FD6}"/>
              </a:ext>
            </a:extLst>
          </p:cNvPr>
          <p:cNvPicPr>
            <a:picLocks noGrp="1" noChangeAspect="1"/>
          </p:cNvPicPr>
          <p:nvPr>
            <p:ph idx="1"/>
          </p:nvPr>
        </p:nvPicPr>
        <p:blipFill>
          <a:blip r:embed="rId3"/>
          <a:stretch>
            <a:fillRect/>
          </a:stretch>
        </p:blipFill>
        <p:spPr>
          <a:xfrm>
            <a:off x="3174573" y="566738"/>
            <a:ext cx="5846029" cy="5732462"/>
          </a:xfrm>
          <a:prstGeom prst="rect">
            <a:avLst/>
          </a:prstGeom>
        </p:spPr>
      </p:pic>
      <p:grpSp>
        <p:nvGrpSpPr>
          <p:cNvPr id="7" name="Group 6">
            <a:extLst>
              <a:ext uri="{FF2B5EF4-FFF2-40B4-BE49-F238E27FC236}">
                <a16:creationId xmlns:a16="http://schemas.microsoft.com/office/drawing/2014/main" xmlns="" id="{6C7E61E5-EC61-3F4A-9B50-B0EA591D1BEB}"/>
              </a:ext>
            </a:extLst>
          </p:cNvPr>
          <p:cNvGrpSpPr/>
          <p:nvPr/>
        </p:nvGrpSpPr>
        <p:grpSpPr>
          <a:xfrm>
            <a:off x="528033" y="2717978"/>
            <a:ext cx="2435341" cy="1498244"/>
            <a:chOff x="896764" y="1568806"/>
            <a:chExt cx="2365216" cy="1634198"/>
          </a:xfrm>
        </p:grpSpPr>
        <p:sp>
          <p:nvSpPr>
            <p:cNvPr id="8" name="Rounded Rectangular Callout 7">
              <a:extLst>
                <a:ext uri="{FF2B5EF4-FFF2-40B4-BE49-F238E27FC236}">
                  <a16:creationId xmlns:a16="http://schemas.microsoft.com/office/drawing/2014/main" xmlns="" id="{FB1B5B1C-7C55-4344-A533-A5E32A56D290}"/>
                </a:ext>
              </a:extLst>
            </p:cNvPr>
            <p:cNvSpPr/>
            <p:nvPr/>
          </p:nvSpPr>
          <p:spPr>
            <a:xfrm>
              <a:off x="896764" y="1568806"/>
              <a:ext cx="2365216" cy="1634198"/>
            </a:xfrm>
            <a:prstGeom prst="wedgeRoundRectCallout">
              <a:avLst>
                <a:gd name="adj1" fmla="val 132443"/>
                <a:gd name="adj2" fmla="val -9234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6DEB7EF2-9D18-8047-A27F-AC631484E201}"/>
                </a:ext>
              </a:extLst>
            </p:cNvPr>
            <p:cNvSpPr txBox="1"/>
            <p:nvPr/>
          </p:nvSpPr>
          <p:spPr>
            <a:xfrm>
              <a:off x="896764" y="1610813"/>
              <a:ext cx="2365216" cy="1510673"/>
            </a:xfrm>
            <a:prstGeom prst="rect">
              <a:avLst/>
            </a:prstGeom>
            <a:noFill/>
          </p:spPr>
          <p:txBody>
            <a:bodyPr wrap="square" rtlCol="0" anchor="ctr">
              <a:spAutoFit/>
            </a:bodyPr>
            <a:lstStyle/>
            <a:p>
              <a:pPr algn="ctr"/>
              <a:r>
                <a:rPr lang="en-US" sz="2000" b="1" dirty="0">
                  <a:solidFill>
                    <a:schemeClr val="bg1"/>
                  </a:solidFill>
                  <a:latin typeface="Monaco" pitchFamily="2" charset="77"/>
                </a:rPr>
                <a:t>bins</a:t>
              </a:r>
              <a:r>
                <a:rPr lang="en-US" sz="2800" dirty="0">
                  <a:solidFill>
                    <a:schemeClr val="bg1"/>
                  </a:solidFill>
                </a:rPr>
                <a:t>:</a:t>
              </a:r>
            </a:p>
            <a:p>
              <a:pPr algn="ctr"/>
              <a:r>
                <a:rPr lang="en-US" sz="2800" dirty="0">
                  <a:solidFill>
                    <a:schemeClr val="bg1"/>
                  </a:solidFill>
                </a:rPr>
                <a:t>total number of bins.</a:t>
              </a:r>
              <a:endParaRPr lang="en-US" sz="2000" dirty="0">
                <a:solidFill>
                  <a:schemeClr val="bg1"/>
                </a:solidFill>
              </a:endParaRPr>
            </a:p>
          </p:txBody>
        </p:sp>
      </p:grpSp>
    </p:spTree>
    <p:extLst>
      <p:ext uri="{BB962C8B-B14F-4D97-AF65-F5344CB8AC3E}">
        <p14:creationId xmlns:p14="http://schemas.microsoft.com/office/powerpoint/2010/main" val="300075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6683C0-CCC8-7548-AAE3-E5AFB77A077E}"/>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xmlns="" id="{05D12622-07B2-9D46-A31F-56D1783BD665}"/>
              </a:ext>
            </a:extLst>
          </p:cNvPr>
          <p:cNvSpPr>
            <a:spLocks noGrp="1"/>
          </p:cNvSpPr>
          <p:nvPr>
            <p:ph type="body" sz="quarter" idx="13"/>
          </p:nvPr>
        </p:nvSpPr>
        <p:spPr/>
        <p:txBody>
          <a:bodyPr>
            <a:normAutofit fontScale="85000" lnSpcReduction="20000"/>
          </a:bodyPr>
          <a:lstStyle/>
          <a:p>
            <a:pPr marL="0" indent="0">
              <a:buNone/>
            </a:pPr>
            <a:r>
              <a:rPr lang="en-US" dirty="0"/>
              <a:t>Do you agree that weekly ESR testing volume was constant?</a:t>
            </a:r>
          </a:p>
          <a:p>
            <a:pPr marL="0" indent="0">
              <a:buNone/>
            </a:pPr>
            <a:r>
              <a:rPr lang="en-US" dirty="0"/>
              <a:t>Can you think of an easy graph to verify this idea?</a:t>
            </a:r>
          </a:p>
          <a:p>
            <a:pPr marL="0" indent="0">
              <a:buNone/>
            </a:pPr>
            <a:r>
              <a:rPr lang="en-US" dirty="0"/>
              <a:t>Discuss with your group and then try to create the graph in the R Markdown document.</a:t>
            </a:r>
          </a:p>
        </p:txBody>
      </p:sp>
    </p:spTree>
    <p:extLst>
      <p:ext uri="{BB962C8B-B14F-4D97-AF65-F5344CB8AC3E}">
        <p14:creationId xmlns:p14="http://schemas.microsoft.com/office/powerpoint/2010/main" val="24260595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02FF26CD-DDB5-A142-B6A7-1B8C96810046}"/>
              </a:ext>
            </a:extLst>
          </p:cNvPr>
          <p:cNvPicPr>
            <a:picLocks noGrp="1" noChangeAspect="1"/>
          </p:cNvPicPr>
          <p:nvPr>
            <p:ph idx="1"/>
          </p:nvPr>
        </p:nvPicPr>
        <p:blipFill>
          <a:blip r:embed="rId2"/>
          <a:stretch>
            <a:fillRect/>
          </a:stretch>
        </p:blipFill>
        <p:spPr>
          <a:xfrm>
            <a:off x="2813070" y="1288646"/>
            <a:ext cx="7802380" cy="4359516"/>
          </a:xfrm>
          <a:prstGeom prst="rect">
            <a:avLst/>
          </a:prstGeom>
        </p:spPr>
      </p:pic>
      <p:pic>
        <p:nvPicPr>
          <p:cNvPr id="6" name="Picture 5">
            <a:extLst>
              <a:ext uri="{FF2B5EF4-FFF2-40B4-BE49-F238E27FC236}">
                <a16:creationId xmlns:a16="http://schemas.microsoft.com/office/drawing/2014/main" xmlns="" id="{AA951679-A80C-EF4F-880F-B8030DAE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5450" y="2579152"/>
            <a:ext cx="1041137" cy="1041137"/>
          </a:xfrm>
          <a:prstGeom prst="rect">
            <a:avLst/>
          </a:prstGeom>
        </p:spPr>
      </p:pic>
      <p:grpSp>
        <p:nvGrpSpPr>
          <p:cNvPr id="7" name="Group 6">
            <a:extLst>
              <a:ext uri="{FF2B5EF4-FFF2-40B4-BE49-F238E27FC236}">
                <a16:creationId xmlns:a16="http://schemas.microsoft.com/office/drawing/2014/main" xmlns="" id="{30E583C4-D738-EC42-BE6E-0F0C297579AD}"/>
              </a:ext>
            </a:extLst>
          </p:cNvPr>
          <p:cNvGrpSpPr/>
          <p:nvPr/>
        </p:nvGrpSpPr>
        <p:grpSpPr>
          <a:xfrm>
            <a:off x="6359856" y="428845"/>
            <a:ext cx="5239303" cy="1382869"/>
            <a:chOff x="896764" y="1568806"/>
            <a:chExt cx="2365216" cy="1634198"/>
          </a:xfrm>
        </p:grpSpPr>
        <p:sp>
          <p:nvSpPr>
            <p:cNvPr id="8" name="Rounded Rectangular Callout 7">
              <a:extLst>
                <a:ext uri="{FF2B5EF4-FFF2-40B4-BE49-F238E27FC236}">
                  <a16:creationId xmlns:a16="http://schemas.microsoft.com/office/drawing/2014/main" xmlns="" id="{3EB51CD1-C486-B147-8CD0-43F50B5952AD}"/>
                </a:ext>
              </a:extLst>
            </p:cNvPr>
            <p:cNvSpPr/>
            <p:nvPr/>
          </p:nvSpPr>
          <p:spPr>
            <a:xfrm>
              <a:off x="896764" y="1568806"/>
              <a:ext cx="2365216" cy="1634198"/>
            </a:xfrm>
            <a:prstGeom prst="wedgeRoundRectCallout">
              <a:avLst>
                <a:gd name="adj1" fmla="val -92984"/>
                <a:gd name="adj2" fmla="val 11420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638C3836-A820-3F4D-944C-F5546D9195E6}"/>
                </a:ext>
              </a:extLst>
            </p:cNvPr>
            <p:cNvSpPr txBox="1"/>
            <p:nvPr/>
          </p:nvSpPr>
          <p:spPr>
            <a:xfrm>
              <a:off x="896764" y="1620538"/>
              <a:ext cx="2365216" cy="1491225"/>
            </a:xfrm>
            <a:prstGeom prst="rect">
              <a:avLst/>
            </a:prstGeom>
            <a:noFill/>
          </p:spPr>
          <p:txBody>
            <a:bodyPr wrap="square" rtlCol="0" anchor="ctr">
              <a:spAutoFit/>
            </a:bodyPr>
            <a:lstStyle/>
            <a:p>
              <a:pPr algn="ctr"/>
              <a:r>
                <a:rPr lang="en-US" sz="2000" b="1" dirty="0" err="1">
                  <a:solidFill>
                    <a:schemeClr val="bg1"/>
                  </a:solidFill>
                  <a:latin typeface="Monaco" pitchFamily="2" charset="77"/>
                </a:rPr>
                <a:t>set_seed</a:t>
              </a:r>
              <a:r>
                <a:rPr lang="en-US" sz="2000" b="1" dirty="0">
                  <a:solidFill>
                    <a:schemeClr val="bg1"/>
                  </a:solidFill>
                  <a:latin typeface="Monaco" pitchFamily="2" charset="77"/>
                </a:rPr>
                <a:t>()</a:t>
              </a:r>
              <a:r>
                <a:rPr lang="en-US" sz="2800" dirty="0">
                  <a:solidFill>
                    <a:schemeClr val="bg1"/>
                  </a:solidFill>
                </a:rPr>
                <a:t>:</a:t>
              </a:r>
            </a:p>
            <a:p>
              <a:pPr algn="ctr"/>
              <a:r>
                <a:rPr lang="en-US" sz="2800" dirty="0">
                  <a:solidFill>
                    <a:schemeClr val="bg1"/>
                  </a:solidFill>
                </a:rPr>
                <a:t>set the random number generator</a:t>
              </a:r>
            </a:p>
            <a:p>
              <a:pPr algn="ctr"/>
              <a:r>
                <a:rPr lang="en-US" sz="2000" dirty="0">
                  <a:solidFill>
                    <a:schemeClr val="bg1"/>
                  </a:solidFill>
                </a:rPr>
                <a:t>makes sure “random” results are reproducible</a:t>
              </a:r>
              <a:endParaRPr lang="en-US" sz="2400" dirty="0">
                <a:solidFill>
                  <a:schemeClr val="bg1"/>
                </a:solidFill>
              </a:endParaRPr>
            </a:p>
          </p:txBody>
        </p:sp>
      </p:grpSp>
      <p:grpSp>
        <p:nvGrpSpPr>
          <p:cNvPr id="11" name="Group 10">
            <a:extLst>
              <a:ext uri="{FF2B5EF4-FFF2-40B4-BE49-F238E27FC236}">
                <a16:creationId xmlns:a16="http://schemas.microsoft.com/office/drawing/2014/main" xmlns="" id="{225EA836-5645-EF4C-91C0-6DD4A7F94EF1}"/>
              </a:ext>
            </a:extLst>
          </p:cNvPr>
          <p:cNvGrpSpPr/>
          <p:nvPr/>
        </p:nvGrpSpPr>
        <p:grpSpPr>
          <a:xfrm>
            <a:off x="484094" y="1529644"/>
            <a:ext cx="2044850" cy="2040760"/>
            <a:chOff x="896764" y="1568806"/>
            <a:chExt cx="2365216" cy="1634198"/>
          </a:xfrm>
        </p:grpSpPr>
        <p:sp>
          <p:nvSpPr>
            <p:cNvPr id="12" name="Rounded Rectangular Callout 11">
              <a:extLst>
                <a:ext uri="{FF2B5EF4-FFF2-40B4-BE49-F238E27FC236}">
                  <a16:creationId xmlns:a16="http://schemas.microsoft.com/office/drawing/2014/main" xmlns="" id="{ADC05A05-49FA-D346-AB79-B07767327C13}"/>
                </a:ext>
              </a:extLst>
            </p:cNvPr>
            <p:cNvSpPr/>
            <p:nvPr/>
          </p:nvSpPr>
          <p:spPr>
            <a:xfrm>
              <a:off x="896764" y="1568806"/>
              <a:ext cx="2365216" cy="1634198"/>
            </a:xfrm>
            <a:prstGeom prst="wedgeRoundRectCallout">
              <a:avLst>
                <a:gd name="adj1" fmla="val 91452"/>
                <a:gd name="adj2" fmla="val 3203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C71E3D25-0EF0-B94C-95CD-FD8DF94EFBD7}"/>
                </a:ext>
              </a:extLst>
            </p:cNvPr>
            <p:cNvSpPr txBox="1"/>
            <p:nvPr/>
          </p:nvSpPr>
          <p:spPr>
            <a:xfrm>
              <a:off x="896764" y="1639089"/>
              <a:ext cx="2365216" cy="1454120"/>
            </a:xfrm>
            <a:prstGeom prst="rect">
              <a:avLst/>
            </a:prstGeom>
            <a:noFill/>
          </p:spPr>
          <p:txBody>
            <a:bodyPr wrap="square" rtlCol="0" anchor="ctr">
              <a:spAutoFit/>
            </a:bodyPr>
            <a:lstStyle/>
            <a:p>
              <a:pPr algn="ctr"/>
              <a:r>
                <a:rPr lang="en-US" sz="2000" b="1" dirty="0" err="1">
                  <a:solidFill>
                    <a:schemeClr val="bg1"/>
                  </a:solidFill>
                  <a:latin typeface="Monaco" pitchFamily="2" charset="77"/>
                </a:rPr>
                <a:t>sample_n</a:t>
              </a:r>
              <a:r>
                <a:rPr lang="en-US" sz="2000" b="1" dirty="0">
                  <a:solidFill>
                    <a:schemeClr val="bg1"/>
                  </a:solidFill>
                  <a:latin typeface="Monaco" pitchFamily="2" charset="77"/>
                </a:rPr>
                <a:t>()</a:t>
              </a:r>
              <a:r>
                <a:rPr lang="en-US" sz="2800" i="1" dirty="0">
                  <a:solidFill>
                    <a:schemeClr val="bg1"/>
                  </a:solidFill>
                </a:rPr>
                <a:t>:</a:t>
              </a:r>
            </a:p>
            <a:p>
              <a:pPr algn="ctr"/>
              <a:r>
                <a:rPr lang="en-US" sz="2800" dirty="0">
                  <a:solidFill>
                    <a:schemeClr val="bg1"/>
                  </a:solidFill>
                </a:rPr>
                <a:t>sample rows from a data frame</a:t>
              </a:r>
              <a:endParaRPr lang="en-US" sz="2000" dirty="0">
                <a:solidFill>
                  <a:schemeClr val="bg1"/>
                </a:solidFill>
              </a:endParaRPr>
            </a:p>
          </p:txBody>
        </p:sp>
      </p:grpSp>
      <p:grpSp>
        <p:nvGrpSpPr>
          <p:cNvPr id="14" name="Group 13">
            <a:extLst>
              <a:ext uri="{FF2B5EF4-FFF2-40B4-BE49-F238E27FC236}">
                <a16:creationId xmlns:a16="http://schemas.microsoft.com/office/drawing/2014/main" xmlns="" id="{F8FF7412-1ADA-744C-A411-EEE0BDC3C58C}"/>
              </a:ext>
            </a:extLst>
          </p:cNvPr>
          <p:cNvGrpSpPr/>
          <p:nvPr/>
        </p:nvGrpSpPr>
        <p:grpSpPr>
          <a:xfrm>
            <a:off x="484094" y="4047115"/>
            <a:ext cx="2044850" cy="2550909"/>
            <a:chOff x="896764" y="1568806"/>
            <a:chExt cx="2365216" cy="1634198"/>
          </a:xfrm>
        </p:grpSpPr>
        <p:sp>
          <p:nvSpPr>
            <p:cNvPr id="15" name="Rounded Rectangular Callout 14">
              <a:extLst>
                <a:ext uri="{FF2B5EF4-FFF2-40B4-BE49-F238E27FC236}">
                  <a16:creationId xmlns:a16="http://schemas.microsoft.com/office/drawing/2014/main" xmlns="" id="{16A37140-456D-804F-A92E-1A9DE12DC988}"/>
                </a:ext>
              </a:extLst>
            </p:cNvPr>
            <p:cNvSpPr/>
            <p:nvPr/>
          </p:nvSpPr>
          <p:spPr>
            <a:xfrm>
              <a:off x="896764" y="1568806"/>
              <a:ext cx="2365216" cy="1634198"/>
            </a:xfrm>
            <a:prstGeom prst="wedgeRoundRectCallout">
              <a:avLst>
                <a:gd name="adj1" fmla="val 94959"/>
                <a:gd name="adj2" fmla="val -696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1A9422D2-BD3B-1342-99D8-419BB07444BF}"/>
                </a:ext>
              </a:extLst>
            </p:cNvPr>
            <p:cNvSpPr txBox="1"/>
            <p:nvPr/>
          </p:nvSpPr>
          <p:spPr>
            <a:xfrm>
              <a:off x="896764" y="1646472"/>
              <a:ext cx="2365216" cy="1439356"/>
            </a:xfrm>
            <a:prstGeom prst="rect">
              <a:avLst/>
            </a:prstGeom>
            <a:noFill/>
          </p:spPr>
          <p:txBody>
            <a:bodyPr wrap="square" rtlCol="0" anchor="ctr">
              <a:spAutoFit/>
            </a:bodyPr>
            <a:lstStyle/>
            <a:p>
              <a:pPr algn="ctr"/>
              <a:r>
                <a:rPr lang="en-US" sz="2000" b="1" dirty="0">
                  <a:solidFill>
                    <a:schemeClr val="bg1"/>
                  </a:solidFill>
                  <a:latin typeface="Monaco" pitchFamily="2" charset="77"/>
                </a:rPr>
                <a:t>pull()</a:t>
              </a:r>
              <a:r>
                <a:rPr lang="en-US" sz="2800" i="1" dirty="0">
                  <a:solidFill>
                    <a:schemeClr val="bg1"/>
                  </a:solidFill>
                </a:rPr>
                <a:t>:</a:t>
              </a:r>
            </a:p>
            <a:p>
              <a:pPr algn="ctr"/>
              <a:r>
                <a:rPr lang="en-US" sz="2800" dirty="0">
                  <a:solidFill>
                    <a:schemeClr val="bg1"/>
                  </a:solidFill>
                </a:rPr>
                <a:t>extract a single column and display it compactly</a:t>
              </a:r>
              <a:endParaRPr lang="en-US" sz="2000" dirty="0">
                <a:solidFill>
                  <a:schemeClr val="bg1"/>
                </a:solidFill>
              </a:endParaRPr>
            </a:p>
          </p:txBody>
        </p:sp>
      </p:grpSp>
    </p:spTree>
    <p:extLst>
      <p:ext uri="{BB962C8B-B14F-4D97-AF65-F5344CB8AC3E}">
        <p14:creationId xmlns:p14="http://schemas.microsoft.com/office/powerpoint/2010/main" val="195709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80D81FD-6A8A-1D49-BF11-EDD5EBA636D7}"/>
              </a:ext>
            </a:extLst>
          </p:cNvPr>
          <p:cNvPicPr>
            <a:picLocks noChangeAspect="1"/>
          </p:cNvPicPr>
          <p:nvPr/>
        </p:nvPicPr>
        <p:blipFill>
          <a:blip r:embed="rId2"/>
          <a:stretch>
            <a:fillRect/>
          </a:stretch>
        </p:blipFill>
        <p:spPr>
          <a:xfrm>
            <a:off x="2156710" y="1287342"/>
            <a:ext cx="7797798" cy="4248754"/>
          </a:xfrm>
          <a:prstGeom prst="rect">
            <a:avLst/>
          </a:prstGeom>
        </p:spPr>
      </p:pic>
      <p:pic>
        <p:nvPicPr>
          <p:cNvPr id="6" name="Picture 5">
            <a:extLst>
              <a:ext uri="{FF2B5EF4-FFF2-40B4-BE49-F238E27FC236}">
                <a16:creationId xmlns:a16="http://schemas.microsoft.com/office/drawing/2014/main" xmlns="" id="{AA951679-A80C-EF4F-880F-B8030DAE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4508" y="2891150"/>
            <a:ext cx="1041137" cy="1041137"/>
          </a:xfrm>
          <a:prstGeom prst="rect">
            <a:avLst/>
          </a:prstGeom>
        </p:spPr>
      </p:pic>
    </p:spTree>
    <p:extLst>
      <p:ext uri="{BB962C8B-B14F-4D97-AF65-F5344CB8AC3E}">
        <p14:creationId xmlns:p14="http://schemas.microsoft.com/office/powerpoint/2010/main" val="11400966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
            <a:extLst>
              <a:ext uri="{FF2B5EF4-FFF2-40B4-BE49-F238E27FC236}">
                <a16:creationId xmlns:a16="http://schemas.microsoft.com/office/drawing/2014/main" xmlns="" id="{B07282B5-A302-5D43-88BF-EA6004D0CFB4}"/>
              </a:ext>
            </a:extLst>
          </p:cNvPr>
          <p:cNvPicPr>
            <a:picLocks noGrp="1" noChangeAspect="1"/>
          </p:cNvPicPr>
          <p:nvPr>
            <p:ph idx="1"/>
          </p:nvPr>
        </p:nvPicPr>
        <p:blipFill>
          <a:blip r:embed="rId3"/>
          <a:stretch>
            <a:fillRect/>
          </a:stretch>
        </p:blipFill>
        <p:spPr>
          <a:xfrm>
            <a:off x="2721975" y="1353844"/>
            <a:ext cx="7797798" cy="4625200"/>
          </a:xfrm>
          <a:prstGeom prst="rect">
            <a:avLst/>
          </a:prstGeom>
        </p:spPr>
      </p:pic>
      <p:pic>
        <p:nvPicPr>
          <p:cNvPr id="6" name="Picture 5">
            <a:extLst>
              <a:ext uri="{FF2B5EF4-FFF2-40B4-BE49-F238E27FC236}">
                <a16:creationId xmlns:a16="http://schemas.microsoft.com/office/drawing/2014/main" xmlns="" id="{AA951679-A80C-EF4F-880F-B8030DAED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9773" y="2808567"/>
            <a:ext cx="1041137" cy="1041137"/>
          </a:xfrm>
          <a:prstGeom prst="rect">
            <a:avLst/>
          </a:prstGeom>
        </p:spPr>
      </p:pic>
      <p:grpSp>
        <p:nvGrpSpPr>
          <p:cNvPr id="5" name="Group 4">
            <a:extLst>
              <a:ext uri="{FF2B5EF4-FFF2-40B4-BE49-F238E27FC236}">
                <a16:creationId xmlns:a16="http://schemas.microsoft.com/office/drawing/2014/main" xmlns="" id="{90F3325C-38BD-774E-95AD-80D1740D6DED}"/>
              </a:ext>
            </a:extLst>
          </p:cNvPr>
          <p:cNvGrpSpPr/>
          <p:nvPr/>
        </p:nvGrpSpPr>
        <p:grpSpPr>
          <a:xfrm>
            <a:off x="7306724" y="2088191"/>
            <a:ext cx="2044850" cy="1378909"/>
            <a:chOff x="896764" y="1568806"/>
            <a:chExt cx="2365216" cy="1634198"/>
          </a:xfrm>
        </p:grpSpPr>
        <p:sp>
          <p:nvSpPr>
            <p:cNvPr id="7" name="Rounded Rectangular Callout 6">
              <a:extLst>
                <a:ext uri="{FF2B5EF4-FFF2-40B4-BE49-F238E27FC236}">
                  <a16:creationId xmlns:a16="http://schemas.microsoft.com/office/drawing/2014/main" xmlns="" id="{C55F494C-8957-2540-829F-53111D8B6653}"/>
                </a:ext>
              </a:extLst>
            </p:cNvPr>
            <p:cNvSpPr/>
            <p:nvPr/>
          </p:nvSpPr>
          <p:spPr>
            <a:xfrm>
              <a:off x="896764" y="1568806"/>
              <a:ext cx="2365216" cy="1634198"/>
            </a:xfrm>
            <a:prstGeom prst="wedgeRoundRectCallout">
              <a:avLst>
                <a:gd name="adj1" fmla="val -138144"/>
                <a:gd name="adj2" fmla="val 2986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136C3423-EB32-1747-B890-A467F1019B74}"/>
                </a:ext>
              </a:extLst>
            </p:cNvPr>
            <p:cNvSpPr txBox="1"/>
            <p:nvPr/>
          </p:nvSpPr>
          <p:spPr>
            <a:xfrm>
              <a:off x="896764" y="1811611"/>
              <a:ext cx="2365216" cy="1109075"/>
            </a:xfrm>
            <a:prstGeom prst="rect">
              <a:avLst/>
            </a:prstGeom>
            <a:noFill/>
          </p:spPr>
          <p:txBody>
            <a:bodyPr wrap="square" rtlCol="0" anchor="ctr">
              <a:spAutoFit/>
            </a:bodyPr>
            <a:lstStyle/>
            <a:p>
              <a:pPr algn="ctr"/>
              <a:r>
                <a:rPr lang="en-US" sz="2000" b="1" dirty="0" err="1">
                  <a:solidFill>
                    <a:schemeClr val="bg1"/>
                  </a:solidFill>
                  <a:latin typeface="Monaco" pitchFamily="2" charset="77"/>
                </a:rPr>
                <a:t>as_factor</a:t>
              </a:r>
              <a:r>
                <a:rPr lang="en-US" sz="2000" b="1" dirty="0">
                  <a:solidFill>
                    <a:schemeClr val="bg1"/>
                  </a:solidFill>
                  <a:latin typeface="Monaco" pitchFamily="2" charset="77"/>
                </a:rPr>
                <a:t>()</a:t>
              </a:r>
              <a:r>
                <a:rPr lang="en-US" sz="2800" i="1" dirty="0">
                  <a:solidFill>
                    <a:schemeClr val="bg1"/>
                  </a:solidFill>
                </a:rPr>
                <a:t>:</a:t>
              </a:r>
            </a:p>
            <a:p>
              <a:pPr algn="ctr"/>
              <a:r>
                <a:rPr lang="en-US" sz="2800" dirty="0">
                  <a:solidFill>
                    <a:schemeClr val="bg1"/>
                  </a:solidFill>
                </a:rPr>
                <a:t>convert to factor</a:t>
              </a:r>
              <a:endParaRPr lang="en-US" sz="2000" dirty="0">
                <a:solidFill>
                  <a:schemeClr val="bg1"/>
                </a:solidFill>
              </a:endParaRPr>
            </a:p>
          </p:txBody>
        </p:sp>
      </p:grpSp>
      <p:grpSp>
        <p:nvGrpSpPr>
          <p:cNvPr id="9" name="Group 8">
            <a:extLst>
              <a:ext uri="{FF2B5EF4-FFF2-40B4-BE49-F238E27FC236}">
                <a16:creationId xmlns:a16="http://schemas.microsoft.com/office/drawing/2014/main" xmlns="" id="{4A57B3BE-668F-0E43-BA68-17145831828D}"/>
              </a:ext>
            </a:extLst>
          </p:cNvPr>
          <p:cNvGrpSpPr/>
          <p:nvPr/>
        </p:nvGrpSpPr>
        <p:grpSpPr>
          <a:xfrm>
            <a:off x="7306724" y="3329135"/>
            <a:ext cx="2904565" cy="2352537"/>
            <a:chOff x="896764" y="872367"/>
            <a:chExt cx="2365216" cy="2987574"/>
          </a:xfrm>
        </p:grpSpPr>
        <p:sp>
          <p:nvSpPr>
            <p:cNvPr id="10" name="Rounded Rectangular Callout 9">
              <a:extLst>
                <a:ext uri="{FF2B5EF4-FFF2-40B4-BE49-F238E27FC236}">
                  <a16:creationId xmlns:a16="http://schemas.microsoft.com/office/drawing/2014/main" xmlns="" id="{C2B730A2-EE6A-DE46-8122-1E29AB41FEAF}"/>
                </a:ext>
              </a:extLst>
            </p:cNvPr>
            <p:cNvSpPr/>
            <p:nvPr/>
          </p:nvSpPr>
          <p:spPr>
            <a:xfrm>
              <a:off x="896764" y="1568806"/>
              <a:ext cx="2365216" cy="1634198"/>
            </a:xfrm>
            <a:prstGeom prst="wedgeRoundRectCallout">
              <a:avLst>
                <a:gd name="adj1" fmla="val -153622"/>
                <a:gd name="adj2" fmla="val -8957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9394C4C1-9C74-4142-9879-820434FF8452}"/>
                </a:ext>
              </a:extLst>
            </p:cNvPr>
            <p:cNvSpPr txBox="1"/>
            <p:nvPr/>
          </p:nvSpPr>
          <p:spPr>
            <a:xfrm>
              <a:off x="896764" y="872367"/>
              <a:ext cx="2365216" cy="2987574"/>
            </a:xfrm>
            <a:prstGeom prst="rect">
              <a:avLst/>
            </a:prstGeom>
            <a:noFill/>
          </p:spPr>
          <p:txBody>
            <a:bodyPr wrap="square" rtlCol="0" anchor="ctr">
              <a:spAutoFit/>
            </a:bodyPr>
            <a:lstStyle/>
            <a:p>
              <a:pPr algn="ctr"/>
              <a:r>
                <a:rPr lang="en-US" sz="2800" dirty="0">
                  <a:solidFill>
                    <a:schemeClr val="bg1"/>
                  </a:solidFill>
                </a:rPr>
                <a:t>Overwrite existing </a:t>
              </a:r>
              <a:r>
                <a:rPr lang="en-US" sz="2000" dirty="0" err="1">
                  <a:solidFill>
                    <a:schemeClr val="bg1"/>
                  </a:solidFill>
                  <a:latin typeface="Monaco" pitchFamily="2" charset="77"/>
                </a:rPr>
                <a:t>PtSex</a:t>
              </a:r>
              <a:r>
                <a:rPr lang="en-US" sz="2000" dirty="0">
                  <a:solidFill>
                    <a:schemeClr val="bg1"/>
                  </a:solidFill>
                  <a:latin typeface="Monaco" pitchFamily="2" charset="77"/>
                </a:rPr>
                <a:t> </a:t>
              </a:r>
              <a:r>
                <a:rPr lang="en-US" sz="2800" dirty="0">
                  <a:solidFill>
                    <a:schemeClr val="bg1"/>
                  </a:solidFill>
                </a:rPr>
                <a:t>variable</a:t>
              </a:r>
            </a:p>
          </p:txBody>
        </p:sp>
      </p:grpSp>
      <p:grpSp>
        <p:nvGrpSpPr>
          <p:cNvPr id="12" name="Group 11">
            <a:extLst>
              <a:ext uri="{FF2B5EF4-FFF2-40B4-BE49-F238E27FC236}">
                <a16:creationId xmlns:a16="http://schemas.microsoft.com/office/drawing/2014/main" xmlns="" id="{A2199DAA-0D64-504E-80F9-0FC103317E7D}"/>
              </a:ext>
            </a:extLst>
          </p:cNvPr>
          <p:cNvGrpSpPr/>
          <p:nvPr/>
        </p:nvGrpSpPr>
        <p:grpSpPr>
          <a:xfrm>
            <a:off x="368641" y="2500521"/>
            <a:ext cx="2044850" cy="1871974"/>
            <a:chOff x="896764" y="1568806"/>
            <a:chExt cx="2365216" cy="1634198"/>
          </a:xfrm>
        </p:grpSpPr>
        <p:sp>
          <p:nvSpPr>
            <p:cNvPr id="13" name="Rounded Rectangular Callout 12">
              <a:extLst>
                <a:ext uri="{FF2B5EF4-FFF2-40B4-BE49-F238E27FC236}">
                  <a16:creationId xmlns:a16="http://schemas.microsoft.com/office/drawing/2014/main" xmlns="" id="{A65FB1BD-E50E-7D48-9148-03427CB035A7}"/>
                </a:ext>
              </a:extLst>
            </p:cNvPr>
            <p:cNvSpPr/>
            <p:nvPr/>
          </p:nvSpPr>
          <p:spPr>
            <a:xfrm>
              <a:off x="896764" y="1568806"/>
              <a:ext cx="2365216" cy="1634198"/>
            </a:xfrm>
            <a:prstGeom prst="wedgeRoundRectCallout">
              <a:avLst>
                <a:gd name="adj1" fmla="val 82190"/>
                <a:gd name="adj2" fmla="val 406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1C9E75BD-8D36-D940-888C-4CDF58226844}"/>
                </a:ext>
              </a:extLst>
            </p:cNvPr>
            <p:cNvSpPr txBox="1"/>
            <p:nvPr/>
          </p:nvSpPr>
          <p:spPr>
            <a:xfrm>
              <a:off x="896764" y="1573534"/>
              <a:ext cx="2365216" cy="1585231"/>
            </a:xfrm>
            <a:prstGeom prst="rect">
              <a:avLst/>
            </a:prstGeom>
            <a:noFill/>
          </p:spPr>
          <p:txBody>
            <a:bodyPr wrap="square" rtlCol="0" anchor="ctr">
              <a:spAutoFit/>
            </a:bodyPr>
            <a:lstStyle/>
            <a:p>
              <a:pPr algn="ctr"/>
              <a:r>
                <a:rPr lang="en-US" sz="2000" b="1" dirty="0">
                  <a:solidFill>
                    <a:schemeClr val="bg1"/>
                  </a:solidFill>
                  <a:latin typeface="Monaco" pitchFamily="2" charset="77"/>
                </a:rPr>
                <a:t>summary()</a:t>
              </a:r>
              <a:r>
                <a:rPr lang="en-US" sz="2800" i="1" dirty="0">
                  <a:solidFill>
                    <a:schemeClr val="bg1"/>
                  </a:solidFill>
                </a:rPr>
                <a:t>:</a:t>
              </a:r>
            </a:p>
            <a:p>
              <a:pPr algn="ctr"/>
              <a:r>
                <a:rPr lang="en-US" sz="2800" dirty="0">
                  <a:solidFill>
                    <a:schemeClr val="bg1"/>
                  </a:solidFill>
                </a:rPr>
                <a:t>concise statistical summary</a:t>
              </a:r>
              <a:endParaRPr lang="en-US" sz="2000" dirty="0">
                <a:solidFill>
                  <a:schemeClr val="bg1"/>
                </a:solidFill>
              </a:endParaRPr>
            </a:p>
          </p:txBody>
        </p:sp>
      </p:grpSp>
    </p:spTree>
    <p:extLst>
      <p:ext uri="{BB962C8B-B14F-4D97-AF65-F5344CB8AC3E}">
        <p14:creationId xmlns:p14="http://schemas.microsoft.com/office/powerpoint/2010/main" val="307041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0B24863-6421-444E-8F11-845AC13F5811}"/>
              </a:ext>
            </a:extLst>
          </p:cNvPr>
          <p:cNvPicPr>
            <a:picLocks noChangeAspect="1"/>
          </p:cNvPicPr>
          <p:nvPr/>
        </p:nvPicPr>
        <p:blipFill>
          <a:blip r:embed="rId2"/>
          <a:stretch>
            <a:fillRect/>
          </a:stretch>
        </p:blipFill>
        <p:spPr>
          <a:xfrm>
            <a:off x="2824019" y="645629"/>
            <a:ext cx="7797798" cy="5566741"/>
          </a:xfrm>
          <a:prstGeom prst="rect">
            <a:avLst/>
          </a:prstGeom>
        </p:spPr>
      </p:pic>
      <p:pic>
        <p:nvPicPr>
          <p:cNvPr id="6" name="Picture 5">
            <a:extLst>
              <a:ext uri="{FF2B5EF4-FFF2-40B4-BE49-F238E27FC236}">
                <a16:creationId xmlns:a16="http://schemas.microsoft.com/office/drawing/2014/main" xmlns="" id="{AA951679-A80C-EF4F-880F-B8030DAE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26" y="645629"/>
            <a:ext cx="1041137" cy="1041137"/>
          </a:xfrm>
          <a:prstGeom prst="rect">
            <a:avLst/>
          </a:prstGeom>
        </p:spPr>
      </p:pic>
      <p:pic>
        <p:nvPicPr>
          <p:cNvPr id="7" name="Picture 6">
            <a:extLst>
              <a:ext uri="{FF2B5EF4-FFF2-40B4-BE49-F238E27FC236}">
                <a16:creationId xmlns:a16="http://schemas.microsoft.com/office/drawing/2014/main" xmlns="" id="{036AC4B8-E595-204C-931B-6A9F927A0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26" y="5331086"/>
            <a:ext cx="1041137" cy="1041137"/>
          </a:xfrm>
          <a:prstGeom prst="rect">
            <a:avLst/>
          </a:prstGeom>
        </p:spPr>
      </p:pic>
      <p:grpSp>
        <p:nvGrpSpPr>
          <p:cNvPr id="9" name="Group 8">
            <a:extLst>
              <a:ext uri="{FF2B5EF4-FFF2-40B4-BE49-F238E27FC236}">
                <a16:creationId xmlns:a16="http://schemas.microsoft.com/office/drawing/2014/main" xmlns="" id="{C4E71CB8-C13B-9C49-BE54-13ECE4CF06BC}"/>
              </a:ext>
            </a:extLst>
          </p:cNvPr>
          <p:cNvGrpSpPr/>
          <p:nvPr/>
        </p:nvGrpSpPr>
        <p:grpSpPr>
          <a:xfrm>
            <a:off x="216131" y="3408675"/>
            <a:ext cx="2372932" cy="1922411"/>
            <a:chOff x="896764" y="1568806"/>
            <a:chExt cx="2365216" cy="1634198"/>
          </a:xfrm>
        </p:grpSpPr>
        <p:sp>
          <p:nvSpPr>
            <p:cNvPr id="10" name="Rounded Rectangular Callout 9">
              <a:extLst>
                <a:ext uri="{FF2B5EF4-FFF2-40B4-BE49-F238E27FC236}">
                  <a16:creationId xmlns:a16="http://schemas.microsoft.com/office/drawing/2014/main" xmlns="" id="{DF9B02D4-7F6F-B442-91FC-C6B4B1A72448}"/>
                </a:ext>
              </a:extLst>
            </p:cNvPr>
            <p:cNvSpPr/>
            <p:nvPr/>
          </p:nvSpPr>
          <p:spPr>
            <a:xfrm>
              <a:off x="896764" y="1568806"/>
              <a:ext cx="2365216" cy="1634198"/>
            </a:xfrm>
            <a:prstGeom prst="wedgeRoundRectCallout">
              <a:avLst>
                <a:gd name="adj1" fmla="val 90197"/>
                <a:gd name="adj2" fmla="val 6522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267B9630-1991-1247-AE0B-8FFB3735C8EF}"/>
                </a:ext>
              </a:extLst>
            </p:cNvPr>
            <p:cNvSpPr txBox="1"/>
            <p:nvPr/>
          </p:nvSpPr>
          <p:spPr>
            <a:xfrm>
              <a:off x="896764" y="1760326"/>
              <a:ext cx="2365216" cy="1211656"/>
            </a:xfrm>
            <a:prstGeom prst="rect">
              <a:avLst/>
            </a:prstGeom>
            <a:noFill/>
          </p:spPr>
          <p:txBody>
            <a:bodyPr wrap="square" rtlCol="0" anchor="ctr">
              <a:spAutoFit/>
            </a:bodyPr>
            <a:lstStyle/>
            <a:p>
              <a:pPr algn="ctr"/>
              <a:r>
                <a:rPr lang="en-US" sz="2800" dirty="0">
                  <a:solidFill>
                    <a:schemeClr val="bg1"/>
                  </a:solidFill>
                </a:rPr>
                <a:t>Overwrite existing </a:t>
              </a:r>
              <a:r>
                <a:rPr lang="en-US" sz="2000" dirty="0" err="1">
                  <a:solidFill>
                    <a:schemeClr val="bg1"/>
                  </a:solidFill>
                  <a:latin typeface="Monaco" pitchFamily="2" charset="77"/>
                </a:rPr>
                <a:t>esr</a:t>
              </a:r>
              <a:r>
                <a:rPr lang="en-US" sz="2000" dirty="0">
                  <a:solidFill>
                    <a:schemeClr val="bg1"/>
                  </a:solidFill>
                  <a:latin typeface="Monaco" pitchFamily="2" charset="77"/>
                </a:rPr>
                <a:t> </a:t>
              </a:r>
              <a:r>
                <a:rPr lang="en-US" sz="2800" dirty="0">
                  <a:solidFill>
                    <a:schemeClr val="bg1"/>
                  </a:solidFill>
                </a:rPr>
                <a:t>data frame</a:t>
              </a:r>
            </a:p>
          </p:txBody>
        </p:sp>
      </p:grpSp>
    </p:spTree>
    <p:extLst>
      <p:ext uri="{BB962C8B-B14F-4D97-AF65-F5344CB8AC3E}">
        <p14:creationId xmlns:p14="http://schemas.microsoft.com/office/powerpoint/2010/main" val="1310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of Character to Numeric Types can create Missing Values!</a:t>
            </a:r>
          </a:p>
        </p:txBody>
      </p:sp>
      <p:sp>
        <p:nvSpPr>
          <p:cNvPr id="3" name="TextBox 2"/>
          <p:cNvSpPr txBox="1"/>
          <p:nvPr/>
        </p:nvSpPr>
        <p:spPr>
          <a:xfrm>
            <a:off x="3077737" y="3621470"/>
            <a:ext cx="1739590" cy="1938992"/>
          </a:xfrm>
          <a:prstGeom prst="rect">
            <a:avLst/>
          </a:prstGeom>
          <a:noFill/>
        </p:spPr>
        <p:txBody>
          <a:bodyPr wrap="square" rtlCol="0">
            <a:spAutoFit/>
          </a:bodyPr>
          <a:lstStyle/>
          <a:p>
            <a:r>
              <a:rPr lang="mr-IN" sz="4000" dirty="0">
                <a:latin typeface="Monaco" charset="0"/>
                <a:ea typeface="Monaco" charset="0"/>
                <a:cs typeface="Monaco" charset="0"/>
              </a:rPr>
              <a:t>"</a:t>
            </a:r>
            <a:r>
              <a:rPr lang="en-US" sz="4000" dirty="0">
                <a:latin typeface="Monaco" charset="0"/>
                <a:ea typeface="Monaco" charset="0"/>
                <a:cs typeface="Monaco" charset="0"/>
              </a:rPr>
              <a:t>123</a:t>
            </a:r>
            <a:r>
              <a:rPr lang="mr-IN" sz="4000" dirty="0">
                <a:latin typeface="Monaco" charset="0"/>
                <a:ea typeface="Monaco" charset="0"/>
                <a:cs typeface="Monaco" charset="0"/>
              </a:rPr>
              <a:t>"</a:t>
            </a:r>
            <a:endParaRPr lang="en-US" sz="4000" dirty="0">
              <a:latin typeface="Monaco" charset="0"/>
              <a:ea typeface="Monaco" charset="0"/>
              <a:cs typeface="Monaco" charset="0"/>
            </a:endParaRPr>
          </a:p>
          <a:p>
            <a:endParaRPr lang="en-US" sz="4000" dirty="0">
              <a:latin typeface="Monaco" charset="0"/>
              <a:ea typeface="Monaco" charset="0"/>
              <a:cs typeface="Monaco" charset="0"/>
            </a:endParaRPr>
          </a:p>
          <a:p>
            <a:r>
              <a:rPr lang="mr-IN" sz="4000" dirty="0">
                <a:latin typeface="Monaco" charset="0"/>
                <a:ea typeface="Monaco" charset="0"/>
                <a:cs typeface="Monaco" charset="0"/>
              </a:rPr>
              <a:t>"</a:t>
            </a:r>
            <a:r>
              <a:rPr lang="en-US" sz="4000" dirty="0" err="1">
                <a:latin typeface="Monaco" charset="0"/>
                <a:ea typeface="Monaco" charset="0"/>
                <a:cs typeface="Monaco" charset="0"/>
              </a:rPr>
              <a:t>abc</a:t>
            </a:r>
            <a:r>
              <a:rPr lang="mr-IN" sz="4000" dirty="0">
                <a:latin typeface="Monaco" charset="0"/>
                <a:ea typeface="Monaco" charset="0"/>
                <a:cs typeface="Monaco" charset="0"/>
              </a:rPr>
              <a:t>"</a:t>
            </a:r>
            <a:endParaRPr lang="en-US" sz="4000" dirty="0">
              <a:latin typeface="Monaco" charset="0"/>
              <a:ea typeface="Monaco" charset="0"/>
              <a:cs typeface="Monaco" charset="0"/>
            </a:endParaRPr>
          </a:p>
        </p:txBody>
      </p:sp>
      <p:sp>
        <p:nvSpPr>
          <p:cNvPr id="4" name="TextBox 3"/>
          <p:cNvSpPr txBox="1"/>
          <p:nvPr/>
        </p:nvSpPr>
        <p:spPr>
          <a:xfrm>
            <a:off x="7835592" y="3621470"/>
            <a:ext cx="1264925" cy="1938992"/>
          </a:xfrm>
          <a:prstGeom prst="rect">
            <a:avLst/>
          </a:prstGeom>
          <a:noFill/>
        </p:spPr>
        <p:txBody>
          <a:bodyPr wrap="square" rtlCol="0">
            <a:spAutoFit/>
          </a:bodyPr>
          <a:lstStyle/>
          <a:p>
            <a:r>
              <a:rPr lang="en-US" sz="4000" dirty="0">
                <a:latin typeface="Monaco" charset="0"/>
                <a:ea typeface="Monaco" charset="0"/>
                <a:cs typeface="Monaco" charset="0"/>
              </a:rPr>
              <a:t>123</a:t>
            </a:r>
          </a:p>
          <a:p>
            <a:endParaRPr lang="en-US" sz="4000" dirty="0">
              <a:latin typeface="Monaco" charset="0"/>
              <a:ea typeface="Monaco" charset="0"/>
              <a:cs typeface="Monaco" charset="0"/>
            </a:endParaRPr>
          </a:p>
          <a:p>
            <a:r>
              <a:rPr lang="en-US" sz="4000" i="1" dirty="0">
                <a:solidFill>
                  <a:srgbClr val="FF0000"/>
                </a:solidFill>
                <a:latin typeface="Monaco" charset="0"/>
                <a:ea typeface="Monaco" charset="0"/>
                <a:cs typeface="Monaco" charset="0"/>
              </a:rPr>
              <a:t>NA</a:t>
            </a:r>
          </a:p>
        </p:txBody>
      </p:sp>
      <p:pic>
        <p:nvPicPr>
          <p:cNvPr id="5" name="Picture 4"/>
          <p:cNvPicPr>
            <a:picLocks noChangeAspect="1"/>
          </p:cNvPicPr>
          <p:nvPr/>
        </p:nvPicPr>
        <p:blipFill rotWithShape="1">
          <a:blip r:embed="rId3"/>
          <a:srcRect t="-5828" r="-6521" b="1"/>
          <a:stretch/>
        </p:blipFill>
        <p:spPr>
          <a:xfrm rot="16200000">
            <a:off x="5834097" y="3185644"/>
            <a:ext cx="444277" cy="1583475"/>
          </a:xfrm>
          <a:prstGeom prst="rect">
            <a:avLst/>
          </a:prstGeom>
        </p:spPr>
      </p:pic>
      <p:pic>
        <p:nvPicPr>
          <p:cNvPr id="7" name="Picture 6"/>
          <p:cNvPicPr>
            <a:picLocks noChangeAspect="1"/>
          </p:cNvPicPr>
          <p:nvPr/>
        </p:nvPicPr>
        <p:blipFill rotWithShape="1">
          <a:blip r:embed="rId3"/>
          <a:srcRect t="-5828" r="-6521" b="1"/>
          <a:stretch/>
        </p:blipFill>
        <p:spPr>
          <a:xfrm rot="16200000">
            <a:off x="5834096" y="4456400"/>
            <a:ext cx="444277" cy="1583475"/>
          </a:xfrm>
          <a:prstGeom prst="rect">
            <a:avLst/>
          </a:prstGeom>
        </p:spPr>
      </p:pic>
      <p:sp>
        <p:nvSpPr>
          <p:cNvPr id="9" name="TextBox 8"/>
          <p:cNvSpPr txBox="1"/>
          <p:nvPr/>
        </p:nvSpPr>
        <p:spPr>
          <a:xfrm>
            <a:off x="3178098" y="2686770"/>
            <a:ext cx="5642517" cy="523220"/>
          </a:xfrm>
          <a:prstGeom prst="rect">
            <a:avLst/>
          </a:prstGeom>
          <a:noFill/>
        </p:spPr>
        <p:txBody>
          <a:bodyPr wrap="square" rtlCol="0">
            <a:spAutoFit/>
          </a:bodyPr>
          <a:lstStyle/>
          <a:p>
            <a:pPr algn="ctr"/>
            <a:r>
              <a:rPr lang="en-US" sz="2800" dirty="0" err="1">
                <a:latin typeface="Monaco" charset="0"/>
                <a:ea typeface="Monaco" charset="0"/>
                <a:cs typeface="Monaco" charset="0"/>
              </a:rPr>
              <a:t>as.integer</a:t>
            </a:r>
            <a:r>
              <a:rPr lang="en-US" sz="2800" dirty="0">
                <a:latin typeface="Monaco" charset="0"/>
                <a:ea typeface="Monaco" charset="0"/>
                <a:cs typeface="Monaco" charset="0"/>
              </a:rPr>
              <a:t>()</a:t>
            </a:r>
          </a:p>
        </p:txBody>
      </p:sp>
    </p:spTree>
    <p:extLst>
      <p:ext uri="{BB962C8B-B14F-4D97-AF65-F5344CB8AC3E}">
        <p14:creationId xmlns:p14="http://schemas.microsoft.com/office/powerpoint/2010/main" val="1251487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xmlns="" id="{13EA8BCB-E4F3-FC41-A80A-A303138A99C3}"/>
              </a:ext>
            </a:extLst>
          </p:cNvPr>
          <p:cNvPicPr>
            <a:picLocks noGrp="1" noChangeAspect="1"/>
          </p:cNvPicPr>
          <p:nvPr>
            <p:ph idx="1"/>
          </p:nvPr>
        </p:nvPicPr>
        <p:blipFill>
          <a:blip r:embed="rId2"/>
          <a:stretch>
            <a:fillRect/>
          </a:stretch>
        </p:blipFill>
        <p:spPr>
          <a:xfrm>
            <a:off x="4240294" y="562769"/>
            <a:ext cx="5477004" cy="5732462"/>
          </a:xfrm>
          <a:prstGeom prst="rect">
            <a:avLst/>
          </a:prstGeom>
        </p:spPr>
      </p:pic>
      <p:pic>
        <p:nvPicPr>
          <p:cNvPr id="4" name="Picture 3">
            <a:extLst>
              <a:ext uri="{FF2B5EF4-FFF2-40B4-BE49-F238E27FC236}">
                <a16:creationId xmlns:a16="http://schemas.microsoft.com/office/drawing/2014/main" xmlns="" id="{E4176D4F-5EE1-C449-9D09-5E2B31E93C24}"/>
              </a:ext>
            </a:extLst>
          </p:cNvPr>
          <p:cNvPicPr>
            <a:picLocks noChangeAspect="1"/>
          </p:cNvPicPr>
          <p:nvPr/>
        </p:nvPicPr>
        <p:blipFill>
          <a:blip r:embed="rId3"/>
          <a:stretch>
            <a:fillRect/>
          </a:stretch>
        </p:blipFill>
        <p:spPr>
          <a:xfrm>
            <a:off x="9798659" y="1288118"/>
            <a:ext cx="1037771" cy="1037771"/>
          </a:xfrm>
          <a:prstGeom prst="rect">
            <a:avLst/>
          </a:prstGeom>
        </p:spPr>
      </p:pic>
      <p:pic>
        <p:nvPicPr>
          <p:cNvPr id="5" name="Picture 4">
            <a:extLst>
              <a:ext uri="{FF2B5EF4-FFF2-40B4-BE49-F238E27FC236}">
                <a16:creationId xmlns:a16="http://schemas.microsoft.com/office/drawing/2014/main" xmlns="" id="{0DF7F2B9-9252-FE45-974C-55B6754A8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8659" y="5389612"/>
            <a:ext cx="1041137" cy="1041137"/>
          </a:xfrm>
          <a:prstGeom prst="rect">
            <a:avLst/>
          </a:prstGeom>
        </p:spPr>
      </p:pic>
      <p:grpSp>
        <p:nvGrpSpPr>
          <p:cNvPr id="6" name="Group 5">
            <a:extLst>
              <a:ext uri="{FF2B5EF4-FFF2-40B4-BE49-F238E27FC236}">
                <a16:creationId xmlns:a16="http://schemas.microsoft.com/office/drawing/2014/main" xmlns="" id="{6F8368FD-3029-AB4A-98FF-81CFD010B7CC}"/>
              </a:ext>
            </a:extLst>
          </p:cNvPr>
          <p:cNvGrpSpPr/>
          <p:nvPr/>
        </p:nvGrpSpPr>
        <p:grpSpPr>
          <a:xfrm>
            <a:off x="672992" y="562769"/>
            <a:ext cx="3167488" cy="2338047"/>
            <a:chOff x="896764" y="1568806"/>
            <a:chExt cx="2365216" cy="1634198"/>
          </a:xfrm>
        </p:grpSpPr>
        <p:sp>
          <p:nvSpPr>
            <p:cNvPr id="7" name="Rounded Rectangular Callout 6">
              <a:extLst>
                <a:ext uri="{FF2B5EF4-FFF2-40B4-BE49-F238E27FC236}">
                  <a16:creationId xmlns:a16="http://schemas.microsoft.com/office/drawing/2014/main" xmlns="" id="{4F8B8640-FD0D-DE43-87B4-E6F3D169D00F}"/>
                </a:ext>
              </a:extLst>
            </p:cNvPr>
            <p:cNvSpPr/>
            <p:nvPr/>
          </p:nvSpPr>
          <p:spPr>
            <a:xfrm>
              <a:off x="896764" y="1568806"/>
              <a:ext cx="2365216" cy="1634198"/>
            </a:xfrm>
            <a:prstGeom prst="wedgeRoundRectCallout">
              <a:avLst>
                <a:gd name="adj1" fmla="val 66260"/>
                <a:gd name="adj2" fmla="val -944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209032DA-82AF-6849-8988-447CF6E28438}"/>
                </a:ext>
              </a:extLst>
            </p:cNvPr>
            <p:cNvSpPr txBox="1"/>
            <p:nvPr/>
          </p:nvSpPr>
          <p:spPr>
            <a:xfrm>
              <a:off x="896764" y="1731544"/>
              <a:ext cx="2365216" cy="1269226"/>
            </a:xfrm>
            <a:prstGeom prst="rect">
              <a:avLst/>
            </a:prstGeom>
            <a:noFill/>
          </p:spPr>
          <p:txBody>
            <a:bodyPr wrap="square" rtlCol="0" anchor="ctr">
              <a:spAutoFit/>
            </a:bodyPr>
            <a:lstStyle/>
            <a:p>
              <a:pPr algn="ctr"/>
              <a:r>
                <a:rPr lang="en-US" sz="2800" dirty="0">
                  <a:solidFill>
                    <a:schemeClr val="bg1"/>
                  </a:solidFill>
                </a:rPr>
                <a:t>get non-numeric values of </a:t>
              </a:r>
              <a:r>
                <a:rPr lang="en-US" sz="2000" dirty="0">
                  <a:solidFill>
                    <a:schemeClr val="bg1"/>
                  </a:solidFill>
                  <a:latin typeface="Monaco" pitchFamily="2" charset="77"/>
                </a:rPr>
                <a:t>Result</a:t>
              </a:r>
              <a:r>
                <a:rPr lang="en-US" sz="2800" dirty="0">
                  <a:solidFill>
                    <a:schemeClr val="bg1"/>
                  </a:solidFill>
                </a:rPr>
                <a:t>, arranged by order of frequency</a:t>
              </a:r>
              <a:endParaRPr lang="en-US" sz="2800" dirty="0">
                <a:solidFill>
                  <a:schemeClr val="bg1"/>
                </a:solidFill>
                <a:latin typeface="Monaco" pitchFamily="2" charset="77"/>
              </a:endParaRPr>
            </a:p>
          </p:txBody>
        </p:sp>
      </p:grpSp>
      <p:grpSp>
        <p:nvGrpSpPr>
          <p:cNvPr id="10" name="Group 9">
            <a:extLst>
              <a:ext uri="{FF2B5EF4-FFF2-40B4-BE49-F238E27FC236}">
                <a16:creationId xmlns:a16="http://schemas.microsoft.com/office/drawing/2014/main" xmlns="" id="{6827E66A-7F19-164D-85C9-ED8BB90FF1A8}"/>
              </a:ext>
            </a:extLst>
          </p:cNvPr>
          <p:cNvGrpSpPr/>
          <p:nvPr/>
        </p:nvGrpSpPr>
        <p:grpSpPr>
          <a:xfrm>
            <a:off x="672992" y="3957184"/>
            <a:ext cx="3167488" cy="2338047"/>
            <a:chOff x="896764" y="1568806"/>
            <a:chExt cx="2365216" cy="1634198"/>
          </a:xfrm>
        </p:grpSpPr>
        <p:sp>
          <p:nvSpPr>
            <p:cNvPr id="11" name="Rounded Rectangular Callout 10">
              <a:extLst>
                <a:ext uri="{FF2B5EF4-FFF2-40B4-BE49-F238E27FC236}">
                  <a16:creationId xmlns:a16="http://schemas.microsoft.com/office/drawing/2014/main" xmlns="" id="{55676CB5-1743-3141-933C-1B47DBB091B1}"/>
                </a:ext>
              </a:extLst>
            </p:cNvPr>
            <p:cNvSpPr/>
            <p:nvPr/>
          </p:nvSpPr>
          <p:spPr>
            <a:xfrm>
              <a:off x="896764" y="1568806"/>
              <a:ext cx="2365216" cy="1634198"/>
            </a:xfrm>
            <a:prstGeom prst="wedgeRoundRectCallout">
              <a:avLst>
                <a:gd name="adj1" fmla="val 65329"/>
                <a:gd name="adj2" fmla="val 2651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5F9197A3-7F44-DB46-BB78-3CF11A001649}"/>
                </a:ext>
              </a:extLst>
            </p:cNvPr>
            <p:cNvSpPr txBox="1"/>
            <p:nvPr/>
          </p:nvSpPr>
          <p:spPr>
            <a:xfrm>
              <a:off x="896764" y="1731545"/>
              <a:ext cx="2365216" cy="1269226"/>
            </a:xfrm>
            <a:prstGeom prst="rect">
              <a:avLst/>
            </a:prstGeom>
            <a:noFill/>
          </p:spPr>
          <p:txBody>
            <a:bodyPr wrap="square" rtlCol="0" anchor="ctr">
              <a:spAutoFit/>
            </a:bodyPr>
            <a:lstStyle/>
            <a:p>
              <a:pPr algn="ctr"/>
              <a:r>
                <a:rPr lang="en-US" sz="2800" dirty="0">
                  <a:solidFill>
                    <a:schemeClr val="bg1"/>
                  </a:solidFill>
                </a:rPr>
                <a:t>convert </a:t>
              </a:r>
              <a:r>
                <a:rPr lang="en-US" sz="2000" dirty="0">
                  <a:solidFill>
                    <a:schemeClr val="bg1"/>
                  </a:solidFill>
                  <a:latin typeface="Monaco" pitchFamily="2" charset="77"/>
                </a:rPr>
                <a:t>Result</a:t>
              </a:r>
              <a:r>
                <a:rPr lang="en-US" sz="2800" dirty="0">
                  <a:solidFill>
                    <a:schemeClr val="bg1"/>
                  </a:solidFill>
                </a:rPr>
                <a:t> to integer and remove all rows where </a:t>
              </a:r>
              <a:r>
                <a:rPr lang="en-US" sz="2000" dirty="0">
                  <a:solidFill>
                    <a:schemeClr val="bg1"/>
                  </a:solidFill>
                  <a:latin typeface="Monaco" pitchFamily="2" charset="77"/>
                </a:rPr>
                <a:t>Result</a:t>
              </a:r>
              <a:r>
                <a:rPr lang="en-US" sz="2800" dirty="0">
                  <a:solidFill>
                    <a:schemeClr val="bg1"/>
                  </a:solidFill>
                </a:rPr>
                <a:t> is now </a:t>
              </a:r>
              <a:r>
                <a:rPr lang="en-US" sz="2000" i="1" dirty="0">
                  <a:solidFill>
                    <a:schemeClr val="bg1"/>
                  </a:solidFill>
                  <a:latin typeface="Monaco" pitchFamily="2" charset="77"/>
                </a:rPr>
                <a:t>NA</a:t>
              </a:r>
            </a:p>
          </p:txBody>
        </p:sp>
      </p:grpSp>
    </p:spTree>
    <p:extLst>
      <p:ext uri="{BB962C8B-B14F-4D97-AF65-F5344CB8AC3E}">
        <p14:creationId xmlns:p14="http://schemas.microsoft.com/office/powerpoint/2010/main" val="37186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4562" y="1094013"/>
            <a:ext cx="9751142" cy="5976257"/>
            <a:chOff x="468423" y="1012370"/>
            <a:chExt cx="11189837" cy="6858001"/>
          </a:xfrm>
        </p:grpSpPr>
        <p:pic>
          <p:nvPicPr>
            <p:cNvPr id="2" name="Picture 1"/>
            <p:cNvPicPr>
              <a:picLocks noChangeAspect="1"/>
            </p:cNvPicPr>
            <p:nvPr/>
          </p:nvPicPr>
          <p:blipFill>
            <a:blip r:embed="rId3"/>
            <a:stretch>
              <a:fillRect/>
            </a:stretch>
          </p:blipFill>
          <p:spPr>
            <a:xfrm>
              <a:off x="468423" y="1012371"/>
              <a:ext cx="11189837" cy="6858000"/>
            </a:xfrm>
            <a:prstGeom prst="rect">
              <a:avLst/>
            </a:prstGeom>
          </p:spPr>
        </p:pic>
        <p:sp>
          <p:nvSpPr>
            <p:cNvPr id="3" name="Rectangle 2"/>
            <p:cNvSpPr/>
            <p:nvPr/>
          </p:nvSpPr>
          <p:spPr>
            <a:xfrm>
              <a:off x="468423" y="1012370"/>
              <a:ext cx="11189837" cy="685800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56472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xmlns="" id="{0E956F95-A937-FB4B-9F60-C74D761806C2}"/>
              </a:ext>
            </a:extLst>
          </p:cNvPr>
          <p:cNvPicPr>
            <a:picLocks noGrp="1" noChangeAspect="1"/>
          </p:cNvPicPr>
          <p:nvPr>
            <p:ph idx="1"/>
          </p:nvPr>
        </p:nvPicPr>
        <p:blipFill>
          <a:blip r:embed="rId2"/>
          <a:stretch>
            <a:fillRect/>
          </a:stretch>
        </p:blipFill>
        <p:spPr>
          <a:xfrm>
            <a:off x="2654264" y="566738"/>
            <a:ext cx="6886648" cy="5732462"/>
          </a:xfrm>
          <a:prstGeom prst="rect">
            <a:avLst/>
          </a:prstGeom>
        </p:spPr>
      </p:pic>
      <p:pic>
        <p:nvPicPr>
          <p:cNvPr id="4" name="Picture 3">
            <a:extLst>
              <a:ext uri="{FF2B5EF4-FFF2-40B4-BE49-F238E27FC236}">
                <a16:creationId xmlns:a16="http://schemas.microsoft.com/office/drawing/2014/main" xmlns="" id="{916A1112-873B-0F49-BDE4-08F9CEB14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0912" y="566738"/>
            <a:ext cx="1041137" cy="1041137"/>
          </a:xfrm>
          <a:prstGeom prst="rect">
            <a:avLst/>
          </a:prstGeom>
        </p:spPr>
      </p:pic>
    </p:spTree>
    <p:extLst>
      <p:ext uri="{BB962C8B-B14F-4D97-AF65-F5344CB8AC3E}">
        <p14:creationId xmlns:p14="http://schemas.microsoft.com/office/powerpoint/2010/main" val="37058776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9895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32163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22" t="6497" r="1650" b="11358"/>
          <a:stretch/>
        </p:blipFill>
        <p:spPr>
          <a:xfrm>
            <a:off x="1097280" y="1914862"/>
            <a:ext cx="10144461" cy="3162748"/>
          </a:xfrm>
          <a:prstGeom prst="rect">
            <a:avLst/>
          </a:prstGeom>
        </p:spPr>
      </p:pic>
      <p:sp>
        <p:nvSpPr>
          <p:cNvPr id="3" name="Rectangle 2">
            <a:extLst>
              <a:ext uri="{FF2B5EF4-FFF2-40B4-BE49-F238E27FC236}">
                <a16:creationId xmlns:a16="http://schemas.microsoft.com/office/drawing/2014/main" xmlns="" id="{42B6DFA0-7983-AB4A-AFD3-382414AEAC45}"/>
              </a:ext>
            </a:extLst>
          </p:cNvPr>
          <p:cNvSpPr/>
          <p:nvPr/>
        </p:nvSpPr>
        <p:spPr>
          <a:xfrm>
            <a:off x="4078067" y="2073005"/>
            <a:ext cx="4014968" cy="2843379"/>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468115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and Modeling</a:t>
            </a:r>
          </a:p>
        </p:txBody>
      </p:sp>
      <p:sp>
        <p:nvSpPr>
          <p:cNvPr id="3" name="TextBox 2"/>
          <p:cNvSpPr txBox="1"/>
          <p:nvPr/>
        </p:nvSpPr>
        <p:spPr>
          <a:xfrm>
            <a:off x="823099" y="2487999"/>
            <a:ext cx="10469602" cy="3293209"/>
          </a:xfrm>
          <a:prstGeom prst="rect">
            <a:avLst/>
          </a:prstGeom>
          <a:noFill/>
        </p:spPr>
        <p:txBody>
          <a:bodyPr wrap="square" rtlCol="0">
            <a:spAutoFit/>
          </a:bodyPr>
          <a:lstStyle/>
          <a:p>
            <a:r>
              <a:rPr lang="en-US" sz="2800" dirty="0"/>
              <a:t>Iterative cycles of:</a:t>
            </a:r>
          </a:p>
          <a:p>
            <a:pPr marL="457200" indent="-457200">
              <a:buFont typeface="Arial" charset="0"/>
              <a:buChar char="•"/>
            </a:pPr>
            <a:endParaRPr lang="en-US" sz="2800" dirty="0"/>
          </a:p>
          <a:p>
            <a:pPr marL="457200" indent="-457200">
              <a:buFont typeface="Arial" charset="0"/>
              <a:buChar char="•"/>
            </a:pPr>
            <a:r>
              <a:rPr lang="en-US" sz="2800" dirty="0"/>
              <a:t>Pose a question or hypothesis.</a:t>
            </a:r>
          </a:p>
          <a:p>
            <a:pPr marL="457200" indent="-457200">
              <a:buFont typeface="Arial" charset="0"/>
              <a:buChar char="•"/>
            </a:pPr>
            <a:r>
              <a:rPr lang="en-US" sz="2800" dirty="0"/>
              <a:t>Create a graph or statistical summary that addresses the question or tests the hypothesis.</a:t>
            </a:r>
          </a:p>
          <a:p>
            <a:pPr marL="457200" indent="-457200">
              <a:buFont typeface="Arial" charset="0"/>
              <a:buChar char="•"/>
            </a:pPr>
            <a:r>
              <a:rPr lang="en-US" sz="2800" dirty="0"/>
              <a:t>Comment on new insights gained and new problems raised.</a:t>
            </a:r>
          </a:p>
          <a:p>
            <a:pPr marL="457200" indent="-457200">
              <a:buFont typeface="Arial" charset="0"/>
              <a:buChar char="•"/>
            </a:pPr>
            <a:endParaRPr lang="en-US" sz="2000" dirty="0"/>
          </a:p>
          <a:p>
            <a:pPr marL="914400" lvl="1" indent="-457200">
              <a:buFont typeface="Arial" charset="0"/>
              <a:buChar char="•"/>
            </a:pPr>
            <a:endParaRPr lang="en-US" sz="2000" dirty="0"/>
          </a:p>
        </p:txBody>
      </p:sp>
    </p:spTree>
    <p:extLst>
      <p:ext uri="{BB962C8B-B14F-4D97-AF65-F5344CB8AC3E}">
        <p14:creationId xmlns:p14="http://schemas.microsoft.com/office/powerpoint/2010/main" val="4276238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xmlns="" id="{68DAC034-C066-0342-A3E4-6D4BE290E1C1}"/>
              </a:ext>
            </a:extLst>
          </p:cNvPr>
          <p:cNvPicPr>
            <a:picLocks noGrp="1" noChangeAspect="1"/>
          </p:cNvPicPr>
          <p:nvPr>
            <p:ph idx="1"/>
          </p:nvPr>
        </p:nvPicPr>
        <p:blipFill>
          <a:blip r:embed="rId2"/>
          <a:stretch>
            <a:fillRect/>
          </a:stretch>
        </p:blipFill>
        <p:spPr>
          <a:xfrm>
            <a:off x="2839358" y="566738"/>
            <a:ext cx="6516460" cy="5732462"/>
          </a:xfrm>
          <a:prstGeom prst="rect">
            <a:avLst/>
          </a:prstGeom>
        </p:spPr>
      </p:pic>
    </p:spTree>
    <p:extLst>
      <p:ext uri="{BB962C8B-B14F-4D97-AF65-F5344CB8AC3E}">
        <p14:creationId xmlns:p14="http://schemas.microsoft.com/office/powerpoint/2010/main" val="36724476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xmlns="" id="{182D0A7B-ABCF-B64B-9FAF-23CA44D6C600}"/>
              </a:ext>
            </a:extLst>
          </p:cNvPr>
          <p:cNvPicPr>
            <a:picLocks noGrp="1" noChangeAspect="1"/>
          </p:cNvPicPr>
          <p:nvPr>
            <p:ph idx="1"/>
          </p:nvPr>
        </p:nvPicPr>
        <p:blipFill>
          <a:blip r:embed="rId3"/>
          <a:stretch>
            <a:fillRect/>
          </a:stretch>
        </p:blipFill>
        <p:spPr>
          <a:xfrm>
            <a:off x="2853669" y="566738"/>
            <a:ext cx="6487837" cy="5732462"/>
          </a:xfrm>
          <a:prstGeom prst="rect">
            <a:avLst/>
          </a:prstGeom>
        </p:spPr>
      </p:pic>
    </p:spTree>
    <p:extLst>
      <p:ext uri="{BB962C8B-B14F-4D97-AF65-F5344CB8AC3E}">
        <p14:creationId xmlns:p14="http://schemas.microsoft.com/office/powerpoint/2010/main" val="31658695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67A7F8D3-5437-1048-9F20-A902E9CCBD17}"/>
              </a:ext>
            </a:extLst>
          </p:cNvPr>
          <p:cNvPicPr>
            <a:picLocks noGrp="1" noChangeAspect="1"/>
          </p:cNvPicPr>
          <p:nvPr>
            <p:ph idx="1"/>
          </p:nvPr>
        </p:nvPicPr>
        <p:blipFill>
          <a:blip r:embed="rId2"/>
          <a:stretch>
            <a:fillRect/>
          </a:stretch>
        </p:blipFill>
        <p:spPr>
          <a:xfrm>
            <a:off x="2883045" y="566738"/>
            <a:ext cx="6429086" cy="5732462"/>
          </a:xfrm>
          <a:prstGeom prst="rect">
            <a:avLst/>
          </a:prstGeom>
        </p:spPr>
      </p:pic>
    </p:spTree>
    <p:extLst>
      <p:ext uri="{BB962C8B-B14F-4D97-AF65-F5344CB8AC3E}">
        <p14:creationId xmlns:p14="http://schemas.microsoft.com/office/powerpoint/2010/main" val="1199193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75716557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92798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22" t="6497" r="1650" b="11358"/>
          <a:stretch/>
        </p:blipFill>
        <p:spPr>
          <a:xfrm>
            <a:off x="1097280" y="1914862"/>
            <a:ext cx="10144461" cy="3162748"/>
          </a:xfrm>
          <a:prstGeom prst="rect">
            <a:avLst/>
          </a:prstGeom>
        </p:spPr>
      </p:pic>
      <p:sp>
        <p:nvSpPr>
          <p:cNvPr id="3" name="Rectangle 2">
            <a:extLst>
              <a:ext uri="{FF2B5EF4-FFF2-40B4-BE49-F238E27FC236}">
                <a16:creationId xmlns:a16="http://schemas.microsoft.com/office/drawing/2014/main" xmlns="" id="{42B6DFA0-7983-AB4A-AFD3-382414AEAC45}"/>
              </a:ext>
            </a:extLst>
          </p:cNvPr>
          <p:cNvSpPr/>
          <p:nvPr/>
        </p:nvSpPr>
        <p:spPr>
          <a:xfrm>
            <a:off x="9003543" y="3039587"/>
            <a:ext cx="2212440" cy="508285"/>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102059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FB1A04-606D-E14A-802D-2ECBD05EE28D}"/>
              </a:ext>
            </a:extLst>
          </p:cNvPr>
          <p:cNvSpPr>
            <a:spLocks noGrp="1"/>
          </p:cNvSpPr>
          <p:nvPr>
            <p:ph type="title"/>
          </p:nvPr>
        </p:nvSpPr>
        <p:spPr/>
        <p:txBody>
          <a:bodyPr/>
          <a:lstStyle/>
          <a:p>
            <a:r>
              <a:rPr lang="en-US" dirty="0"/>
              <a:t>Summary</a:t>
            </a:r>
          </a:p>
        </p:txBody>
      </p:sp>
      <p:sp>
        <p:nvSpPr>
          <p:cNvPr id="4" name="TextBox 3">
            <a:extLst>
              <a:ext uri="{FF2B5EF4-FFF2-40B4-BE49-F238E27FC236}">
                <a16:creationId xmlns:a16="http://schemas.microsoft.com/office/drawing/2014/main" xmlns="" id="{E4CBD867-0995-674F-B532-2F04B646E745}"/>
              </a:ext>
            </a:extLst>
          </p:cNvPr>
          <p:cNvSpPr txBox="1"/>
          <p:nvPr/>
        </p:nvSpPr>
        <p:spPr>
          <a:xfrm>
            <a:off x="812291" y="1921328"/>
            <a:ext cx="10508239" cy="3293209"/>
          </a:xfrm>
          <a:prstGeom prst="rect">
            <a:avLst/>
          </a:prstGeom>
          <a:noFill/>
        </p:spPr>
        <p:txBody>
          <a:bodyPr wrap="square" rtlCol="0">
            <a:spAutoFit/>
          </a:bodyPr>
          <a:lstStyle/>
          <a:p>
            <a:pPr marL="457200" indent="-457200">
              <a:buFont typeface="Arial" charset="0"/>
              <a:buChar char="•"/>
            </a:pPr>
            <a:r>
              <a:rPr lang="en-US" sz="3200" dirty="0"/>
              <a:t>Briefly restate background, objectives, and data acquisition strategy</a:t>
            </a:r>
          </a:p>
          <a:p>
            <a:pPr marL="457200" indent="-457200">
              <a:buFont typeface="Arial" charset="0"/>
              <a:buChar char="•"/>
            </a:pPr>
            <a:r>
              <a:rPr lang="en-US" sz="3200" dirty="0"/>
              <a:t>Restate each important result</a:t>
            </a:r>
          </a:p>
          <a:p>
            <a:pPr marL="457200" indent="-457200">
              <a:buFont typeface="Arial" charset="0"/>
              <a:buChar char="•"/>
            </a:pPr>
            <a:r>
              <a:rPr lang="en-US" sz="3200" dirty="0"/>
              <a:t>Explain how the new insights will be used to improve patient care</a:t>
            </a:r>
          </a:p>
          <a:p>
            <a:endParaRPr lang="en-US" sz="2400" dirty="0"/>
          </a:p>
          <a:p>
            <a:pPr marL="914400" lvl="1" indent="-457200">
              <a:buFont typeface="Arial" charset="0"/>
              <a:buChar char="•"/>
            </a:pPr>
            <a:endParaRPr lang="en-US" sz="2400" dirty="0"/>
          </a:p>
        </p:txBody>
      </p:sp>
    </p:spTree>
    <p:extLst>
      <p:ext uri="{BB962C8B-B14F-4D97-AF65-F5344CB8AC3E}">
        <p14:creationId xmlns:p14="http://schemas.microsoft.com/office/powerpoint/2010/main" val="3493898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40DFB7B-D40A-2548-8991-4A27EF7BDA93}"/>
              </a:ext>
            </a:extLst>
          </p:cNvPr>
          <p:cNvPicPr>
            <a:picLocks noChangeAspect="1"/>
          </p:cNvPicPr>
          <p:nvPr/>
        </p:nvPicPr>
        <p:blipFill>
          <a:blip r:embed="rId2"/>
          <a:stretch>
            <a:fillRect/>
          </a:stretch>
        </p:blipFill>
        <p:spPr>
          <a:xfrm>
            <a:off x="1075123" y="0"/>
            <a:ext cx="10041753" cy="6858000"/>
          </a:xfrm>
          <a:prstGeom prst="rect">
            <a:avLst/>
          </a:prstGeom>
        </p:spPr>
      </p:pic>
      <p:sp>
        <p:nvSpPr>
          <p:cNvPr id="4" name="Rectangle 3">
            <a:extLst>
              <a:ext uri="{FF2B5EF4-FFF2-40B4-BE49-F238E27FC236}">
                <a16:creationId xmlns:a16="http://schemas.microsoft.com/office/drawing/2014/main" xmlns="" id="{3A1712E3-77EC-554D-ACF0-56C84EE6EB21}"/>
              </a:ext>
            </a:extLst>
          </p:cNvPr>
          <p:cNvSpPr/>
          <p:nvPr/>
        </p:nvSpPr>
        <p:spPr>
          <a:xfrm>
            <a:off x="2206487" y="5466522"/>
            <a:ext cx="1977887" cy="298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11542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9BC15-7756-534F-86DD-09378A9C1D9E}"/>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xmlns="" id="{A72546EB-97F2-704D-BC35-CF7743D675EE}"/>
              </a:ext>
            </a:extLst>
          </p:cNvPr>
          <p:cNvSpPr>
            <a:spLocks noGrp="1"/>
          </p:cNvSpPr>
          <p:nvPr>
            <p:ph type="body" sz="quarter" idx="13"/>
          </p:nvPr>
        </p:nvSpPr>
        <p:spPr/>
        <p:txBody>
          <a:bodyPr/>
          <a:lstStyle/>
          <a:p>
            <a:pPr marL="0" indent="0">
              <a:buNone/>
            </a:pPr>
            <a:r>
              <a:rPr lang="en-US" dirty="0"/>
              <a:t>How would you summarize the ESR report? </a:t>
            </a:r>
            <a:br>
              <a:rPr lang="en-US" dirty="0"/>
            </a:br>
            <a:r>
              <a:rPr lang="en-US" dirty="0"/>
              <a:t>Discuss with your group mates.</a:t>
            </a:r>
          </a:p>
        </p:txBody>
      </p:sp>
    </p:spTree>
    <p:extLst>
      <p:ext uri="{BB962C8B-B14F-4D97-AF65-F5344CB8AC3E}">
        <p14:creationId xmlns:p14="http://schemas.microsoft.com/office/powerpoint/2010/main" val="8581399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Notes for next time</a:t>
            </a:r>
          </a:p>
        </p:txBody>
      </p:sp>
    </p:spTree>
    <p:extLst>
      <p:ext uri="{BB962C8B-B14F-4D97-AF65-F5344CB8AC3E}">
        <p14:creationId xmlns:p14="http://schemas.microsoft.com/office/powerpoint/2010/main" val="9792144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Demo: R Notebooks</a:t>
            </a:r>
          </a:p>
        </p:txBody>
      </p:sp>
    </p:spTree>
    <p:extLst>
      <p:ext uri="{BB962C8B-B14F-4D97-AF65-F5344CB8AC3E}">
        <p14:creationId xmlns:p14="http://schemas.microsoft.com/office/powerpoint/2010/main" val="1227864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9A5F1E4-063F-124A-B795-E6FC9461B59C}"/>
              </a:ext>
            </a:extLst>
          </p:cNvPr>
          <p:cNvSpPr>
            <a:spLocks noGrp="1"/>
          </p:cNvSpPr>
          <p:nvPr>
            <p:ph type="title"/>
          </p:nvPr>
        </p:nvSpPr>
        <p:spPr>
          <a:xfrm>
            <a:off x="1024128" y="585216"/>
            <a:ext cx="9720072" cy="1499616"/>
          </a:xfrm>
        </p:spPr>
        <p:txBody>
          <a:bodyPr/>
          <a:lstStyle/>
          <a:p>
            <a:r>
              <a:rPr lang="en-US" dirty="0"/>
              <a:t>Your Turn #1</a:t>
            </a:r>
          </a:p>
        </p:txBody>
      </p:sp>
      <p:sp>
        <p:nvSpPr>
          <p:cNvPr id="5" name="Text Placeholder 2">
            <a:extLst>
              <a:ext uri="{FF2B5EF4-FFF2-40B4-BE49-F238E27FC236}">
                <a16:creationId xmlns:a16="http://schemas.microsoft.com/office/drawing/2014/main" xmlns="" id="{A1082A83-002E-264F-84B3-4FB6E28C5B87}"/>
              </a:ext>
            </a:extLst>
          </p:cNvPr>
          <p:cNvSpPr>
            <a:spLocks noGrp="1"/>
          </p:cNvSpPr>
          <p:nvPr>
            <p:ph type="body" sz="quarter" idx="13"/>
          </p:nvPr>
        </p:nvSpPr>
        <p:spPr>
          <a:xfrm>
            <a:off x="1024128" y="2238375"/>
            <a:ext cx="9720072" cy="3178175"/>
          </a:xfrm>
        </p:spPr>
        <p:txBody>
          <a:bodyPr>
            <a:normAutofit fontScale="92500" lnSpcReduction="20000"/>
          </a:bodyPr>
          <a:lstStyle/>
          <a:p>
            <a:pPr marL="0" indent="0">
              <a:buNone/>
            </a:pPr>
            <a:r>
              <a:rPr lang="en-US" dirty="0"/>
              <a:t>Create a new R Notebook. Save it on your Desktop as </a:t>
            </a:r>
            <a:r>
              <a:rPr lang="en-US" sz="3600" dirty="0" err="1">
                <a:solidFill>
                  <a:schemeClr val="accent2"/>
                </a:solidFill>
                <a:latin typeface="Monaco" pitchFamily="2" charset="77"/>
              </a:rPr>
              <a:t>Practice.Rmd</a:t>
            </a:r>
            <a:r>
              <a:rPr lang="en-US" sz="4400" dirty="0"/>
              <a:t> </a:t>
            </a:r>
            <a:r>
              <a:rPr lang="en-US" dirty="0"/>
              <a:t>and preview it.</a:t>
            </a:r>
          </a:p>
          <a:p>
            <a:pPr marL="0" indent="0">
              <a:buNone/>
            </a:pPr>
            <a:r>
              <a:rPr lang="en-US" dirty="0"/>
              <a:t>Now delete all the contents below the header and try to write the R Markdown that recapitulates the handout titled        “R Notebook Practice”.</a:t>
            </a:r>
          </a:p>
        </p:txBody>
      </p:sp>
    </p:spTree>
    <p:extLst>
      <p:ext uri="{BB962C8B-B14F-4D97-AF65-F5344CB8AC3E}">
        <p14:creationId xmlns:p14="http://schemas.microsoft.com/office/powerpoint/2010/main" val="40718091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Reproducible Report</a:t>
            </a:r>
          </a:p>
        </p:txBody>
      </p:sp>
    </p:spTree>
    <p:extLst>
      <p:ext uri="{BB962C8B-B14F-4D97-AF65-F5344CB8AC3E}">
        <p14:creationId xmlns:p14="http://schemas.microsoft.com/office/powerpoint/2010/main" val="2045779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a:t>
            </a:r>
          </a:p>
        </p:txBody>
      </p:sp>
      <p:pic>
        <p:nvPicPr>
          <p:cNvPr id="5" name="Picture 4">
            <a:extLst>
              <a:ext uri="{FF2B5EF4-FFF2-40B4-BE49-F238E27FC236}">
                <a16:creationId xmlns:a16="http://schemas.microsoft.com/office/drawing/2014/main" xmlns="" id="{9C01CB8B-CA2E-1F44-9B0C-42705C4A8AA0}"/>
              </a:ext>
            </a:extLst>
          </p:cNvPr>
          <p:cNvPicPr>
            <a:picLocks noChangeAspect="1"/>
          </p:cNvPicPr>
          <p:nvPr/>
        </p:nvPicPr>
        <p:blipFill>
          <a:blip r:embed="rId3"/>
          <a:stretch>
            <a:fillRect/>
          </a:stretch>
        </p:blipFill>
        <p:spPr>
          <a:xfrm>
            <a:off x="2927350" y="2673350"/>
            <a:ext cx="6337300" cy="1511300"/>
          </a:xfrm>
          <a:prstGeom prst="rect">
            <a:avLst/>
          </a:prstGeom>
        </p:spPr>
      </p:pic>
      <p:grpSp>
        <p:nvGrpSpPr>
          <p:cNvPr id="8" name="Group 7">
            <a:extLst>
              <a:ext uri="{FF2B5EF4-FFF2-40B4-BE49-F238E27FC236}">
                <a16:creationId xmlns:a16="http://schemas.microsoft.com/office/drawing/2014/main" xmlns="" id="{F3442FAD-7903-A948-B3DE-896AEAB1ABC5}"/>
              </a:ext>
            </a:extLst>
          </p:cNvPr>
          <p:cNvGrpSpPr/>
          <p:nvPr/>
        </p:nvGrpSpPr>
        <p:grpSpPr>
          <a:xfrm>
            <a:off x="4299608" y="742340"/>
            <a:ext cx="2603468" cy="1295668"/>
            <a:chOff x="896764" y="531247"/>
            <a:chExt cx="2365216" cy="2447450"/>
          </a:xfrm>
        </p:grpSpPr>
        <p:sp>
          <p:nvSpPr>
            <p:cNvPr id="10" name="Rounded Rectangular Callout 9">
              <a:extLst>
                <a:ext uri="{FF2B5EF4-FFF2-40B4-BE49-F238E27FC236}">
                  <a16:creationId xmlns:a16="http://schemas.microsoft.com/office/drawing/2014/main" xmlns="" id="{6BFF012E-8451-8543-906C-72F13132AE8C}"/>
                </a:ext>
              </a:extLst>
            </p:cNvPr>
            <p:cNvSpPr/>
            <p:nvPr/>
          </p:nvSpPr>
          <p:spPr>
            <a:xfrm>
              <a:off x="896764" y="724346"/>
              <a:ext cx="2365216" cy="2254351"/>
            </a:xfrm>
            <a:prstGeom prst="wedgeRoundRectCallout">
              <a:avLst>
                <a:gd name="adj1" fmla="val -49500"/>
                <a:gd name="adj2" fmla="val 13876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6164D96B-B12C-2346-80B4-827C39321B98}"/>
                </a:ext>
              </a:extLst>
            </p:cNvPr>
            <p:cNvSpPr txBox="1"/>
            <p:nvPr/>
          </p:nvSpPr>
          <p:spPr>
            <a:xfrm>
              <a:off x="896764" y="531247"/>
              <a:ext cx="2365216" cy="2092947"/>
            </a:xfrm>
            <a:prstGeom prst="rect">
              <a:avLst/>
            </a:prstGeom>
            <a:noFill/>
          </p:spPr>
          <p:txBody>
            <a:bodyPr wrap="square" rtlCol="0" anchor="ctr">
              <a:spAutoFit/>
            </a:bodyPr>
            <a:lstStyle/>
            <a:p>
              <a:pPr algn="ctr"/>
              <a:endParaRPr lang="en-US" dirty="0">
                <a:solidFill>
                  <a:schemeClr val="bg1"/>
                </a:solidFill>
              </a:endParaRPr>
            </a:p>
            <a:p>
              <a:pPr algn="ctr"/>
              <a:r>
                <a:rPr lang="en-US" sz="2000" b="1" dirty="0">
                  <a:solidFill>
                    <a:schemeClr val="bg1"/>
                  </a:solidFill>
                  <a:latin typeface="Monaco" pitchFamily="2" charset="77"/>
                </a:rPr>
                <a:t>title</a:t>
              </a:r>
              <a:r>
                <a:rPr lang="en-US" sz="2000" dirty="0">
                  <a:solidFill>
                    <a:schemeClr val="bg1"/>
                  </a:solidFill>
                  <a:latin typeface="Monaco" pitchFamily="2" charset="77"/>
                </a:rPr>
                <a:t>:</a:t>
              </a:r>
            </a:p>
            <a:p>
              <a:pPr algn="ctr"/>
              <a:r>
                <a:rPr lang="en-US" sz="2800" dirty="0">
                  <a:solidFill>
                    <a:schemeClr val="bg1"/>
                  </a:solidFill>
                </a:rPr>
                <a:t>Document title</a:t>
              </a:r>
              <a:endParaRPr lang="en-US" sz="2800" b="1" dirty="0">
                <a:solidFill>
                  <a:schemeClr val="bg1"/>
                </a:solidFill>
                <a:latin typeface="Monaco" charset="0"/>
                <a:ea typeface="Monaco" charset="0"/>
                <a:cs typeface="Monaco" charset="0"/>
              </a:endParaRPr>
            </a:p>
          </p:txBody>
        </p:sp>
      </p:grpSp>
      <p:grpSp>
        <p:nvGrpSpPr>
          <p:cNvPr id="18" name="Group 17">
            <a:extLst>
              <a:ext uri="{FF2B5EF4-FFF2-40B4-BE49-F238E27FC236}">
                <a16:creationId xmlns:a16="http://schemas.microsoft.com/office/drawing/2014/main" xmlns="" id="{9AF9D85C-C946-1746-BAD0-CDFD27312B6A}"/>
              </a:ext>
            </a:extLst>
          </p:cNvPr>
          <p:cNvGrpSpPr/>
          <p:nvPr/>
        </p:nvGrpSpPr>
        <p:grpSpPr>
          <a:xfrm>
            <a:off x="4299608" y="4746295"/>
            <a:ext cx="4007265" cy="1308547"/>
            <a:chOff x="896764" y="506919"/>
            <a:chExt cx="2365216" cy="2471778"/>
          </a:xfrm>
        </p:grpSpPr>
        <p:sp>
          <p:nvSpPr>
            <p:cNvPr id="19" name="Rounded Rectangular Callout 18">
              <a:extLst>
                <a:ext uri="{FF2B5EF4-FFF2-40B4-BE49-F238E27FC236}">
                  <a16:creationId xmlns:a16="http://schemas.microsoft.com/office/drawing/2014/main" xmlns="" id="{8F6A4418-E8A3-8E42-B3D2-6A46135AC1A6}"/>
                </a:ext>
              </a:extLst>
            </p:cNvPr>
            <p:cNvSpPr/>
            <p:nvPr/>
          </p:nvSpPr>
          <p:spPr>
            <a:xfrm>
              <a:off x="896764" y="724346"/>
              <a:ext cx="2365216" cy="2254351"/>
            </a:xfrm>
            <a:prstGeom prst="wedgeRoundRectCallout">
              <a:avLst>
                <a:gd name="adj1" fmla="val -52392"/>
                <a:gd name="adj2" fmla="val -14289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5E3CB8B4-030E-3E4D-A2C8-7936E45E763A}"/>
                </a:ext>
              </a:extLst>
            </p:cNvPr>
            <p:cNvSpPr txBox="1"/>
            <p:nvPr/>
          </p:nvSpPr>
          <p:spPr>
            <a:xfrm>
              <a:off x="896764" y="506919"/>
              <a:ext cx="2365216" cy="2092947"/>
            </a:xfrm>
            <a:prstGeom prst="rect">
              <a:avLst/>
            </a:prstGeom>
            <a:noFill/>
          </p:spPr>
          <p:txBody>
            <a:bodyPr wrap="square" rtlCol="0" anchor="ctr">
              <a:spAutoFit/>
            </a:bodyPr>
            <a:lstStyle/>
            <a:p>
              <a:pPr algn="ctr"/>
              <a:endParaRPr lang="en-US" dirty="0">
                <a:solidFill>
                  <a:schemeClr val="bg1"/>
                </a:solidFill>
              </a:endParaRPr>
            </a:p>
            <a:p>
              <a:pPr algn="ctr"/>
              <a:r>
                <a:rPr lang="en-US" sz="2000" b="1" dirty="0">
                  <a:solidFill>
                    <a:schemeClr val="bg1"/>
                  </a:solidFill>
                  <a:latin typeface="Monaco" pitchFamily="2" charset="77"/>
                </a:rPr>
                <a:t>output</a:t>
              </a:r>
              <a:r>
                <a:rPr lang="en-US" sz="2000" dirty="0">
                  <a:solidFill>
                    <a:schemeClr val="bg1"/>
                  </a:solidFill>
                  <a:latin typeface="Monaco" pitchFamily="2" charset="77"/>
                </a:rPr>
                <a:t>:</a:t>
              </a:r>
            </a:p>
            <a:p>
              <a:pPr algn="ctr"/>
              <a:r>
                <a:rPr lang="en-US" sz="2800" i="1" dirty="0">
                  <a:solidFill>
                    <a:schemeClr val="bg1"/>
                  </a:solidFill>
                </a:rPr>
                <a:t>must</a:t>
              </a:r>
              <a:r>
                <a:rPr lang="en-US" sz="2800" dirty="0">
                  <a:solidFill>
                    <a:schemeClr val="bg1"/>
                  </a:solidFill>
                </a:rPr>
                <a:t> say </a:t>
              </a:r>
              <a:r>
                <a:rPr lang="en-US" sz="2000" b="1" dirty="0" err="1">
                  <a:solidFill>
                    <a:schemeClr val="bg1"/>
                  </a:solidFill>
                  <a:latin typeface="Monaco" pitchFamily="2" charset="77"/>
                </a:rPr>
                <a:t>html_notebook</a:t>
              </a:r>
              <a:endParaRPr lang="en-US" sz="2800" b="1" dirty="0">
                <a:solidFill>
                  <a:schemeClr val="bg1"/>
                </a:solidFill>
                <a:latin typeface="Monaco" pitchFamily="2" charset="77"/>
                <a:ea typeface="Monaco" charset="0"/>
                <a:cs typeface="Monaco" charset="0"/>
              </a:endParaRPr>
            </a:p>
          </p:txBody>
        </p:sp>
      </p:grpSp>
      <p:grpSp>
        <p:nvGrpSpPr>
          <p:cNvPr id="21" name="Group 20">
            <a:extLst>
              <a:ext uri="{FF2B5EF4-FFF2-40B4-BE49-F238E27FC236}">
                <a16:creationId xmlns:a16="http://schemas.microsoft.com/office/drawing/2014/main" xmlns="" id="{5BC41F43-62B0-DC4E-A889-4427AB8C3221}"/>
              </a:ext>
            </a:extLst>
          </p:cNvPr>
          <p:cNvGrpSpPr/>
          <p:nvPr/>
        </p:nvGrpSpPr>
        <p:grpSpPr>
          <a:xfrm>
            <a:off x="320035" y="2675278"/>
            <a:ext cx="2364364" cy="1661993"/>
            <a:chOff x="896764" y="1596561"/>
            <a:chExt cx="2365216" cy="1661993"/>
          </a:xfrm>
        </p:grpSpPr>
        <p:sp>
          <p:nvSpPr>
            <p:cNvPr id="22" name="Rounded Rectangular Callout 21">
              <a:extLst>
                <a:ext uri="{FF2B5EF4-FFF2-40B4-BE49-F238E27FC236}">
                  <a16:creationId xmlns:a16="http://schemas.microsoft.com/office/drawing/2014/main" xmlns="" id="{87F8761C-2D5B-6846-85B8-BF459DCA75A0}"/>
                </a:ext>
              </a:extLst>
            </p:cNvPr>
            <p:cNvSpPr/>
            <p:nvPr/>
          </p:nvSpPr>
          <p:spPr>
            <a:xfrm>
              <a:off x="896764" y="1732048"/>
              <a:ext cx="2365216" cy="1246648"/>
            </a:xfrm>
            <a:prstGeom prst="wedgeRoundRectCallout">
              <a:avLst>
                <a:gd name="adj1" fmla="val 92781"/>
                <a:gd name="adj2" fmla="val -4107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7D238EC5-A505-AA46-88D4-F71D094BFFF1}"/>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starts and ends with 3 dashes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731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5131</TotalTime>
  <Words>2254</Words>
  <Application>Microsoft Macintosh PowerPoint</Application>
  <PresentationFormat>Widescreen</PresentationFormat>
  <Paragraphs>326</Paragraphs>
  <Slides>51</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Mangal</vt:lpstr>
      <vt:lpstr>Monaco</vt:lpstr>
      <vt:lpstr>Tw Cen MT</vt:lpstr>
      <vt:lpstr>Tw Cen MT Condensed</vt:lpstr>
      <vt:lpstr>Wingdings 3</vt:lpstr>
      <vt:lpstr>Integral</vt:lpstr>
      <vt:lpstr>Reproducible Clinical Data Analysis with R and RStudio</vt:lpstr>
      <vt:lpstr>PowerPoint Presentation</vt:lpstr>
      <vt:lpstr>R Markdown and R Notebooks</vt:lpstr>
      <vt:lpstr>PowerPoint Presentation</vt:lpstr>
      <vt:lpstr>PowerPoint Presentation</vt:lpstr>
      <vt:lpstr>PowerPoint Presentation</vt:lpstr>
      <vt:lpstr>Your Turn #1</vt:lpstr>
      <vt:lpstr>Anatomy of a Reproducible Report</vt:lpstr>
      <vt:lpstr>Header</vt:lpstr>
      <vt:lpstr>PowerPoint Presentation</vt:lpstr>
      <vt:lpstr>“Setup” Chunk</vt:lpstr>
      <vt:lpstr>PowerPoint Presentation</vt:lpstr>
      <vt:lpstr>Background and Objectives</vt:lpstr>
      <vt:lpstr>PowerPoint Presentation</vt:lpstr>
      <vt:lpstr>PowerPoint Presentation</vt:lpstr>
      <vt:lpstr>Data Acquisition</vt:lpstr>
      <vt:lpstr>PowerPoint Presentation</vt:lpstr>
      <vt:lpstr>Connect to Datamart</vt:lpstr>
      <vt:lpstr>PowerPoint Presentation</vt:lpstr>
      <vt:lpstr>Your Turn #2 </vt:lpstr>
      <vt:lpstr>Code Book</vt:lpstr>
      <vt:lpstr>Database Query</vt:lpstr>
      <vt:lpstr>Save Data Dump</vt:lpstr>
      <vt:lpstr>Load Data Dump (if necessary)</vt:lpstr>
      <vt:lpstr>Disconnect from Database</vt:lpstr>
      <vt:lpstr>PowerPoint Presentation</vt:lpstr>
      <vt:lpstr>PowerPoint Presentation</vt:lpstr>
      <vt:lpstr>Data Exploration and Clean-Up</vt:lpstr>
      <vt:lpstr>Convert Messy Data to Tidy</vt:lpstr>
      <vt:lpstr>PowerPoint Presentation</vt:lpstr>
      <vt:lpstr>PowerPoint Presentation</vt:lpstr>
      <vt:lpstr>PowerPoint Presentation</vt:lpstr>
      <vt:lpstr>Your Turn #3</vt:lpstr>
      <vt:lpstr>PowerPoint Presentation</vt:lpstr>
      <vt:lpstr>PowerPoint Presentation</vt:lpstr>
      <vt:lpstr>PowerPoint Presentation</vt:lpstr>
      <vt:lpstr>PowerPoint Presentation</vt:lpstr>
      <vt:lpstr>Conversion of Character to Numeric Types can create Missing Values!</vt:lpstr>
      <vt:lpstr>PowerPoint Presentation</vt:lpstr>
      <vt:lpstr>PowerPoint Presentation</vt:lpstr>
      <vt:lpstr>PowerPoint Presentation</vt:lpstr>
      <vt:lpstr>PowerPoint Presentation</vt:lpstr>
      <vt:lpstr>Visualization and Modeling</vt:lpstr>
      <vt:lpstr>PowerPoint Presentation</vt:lpstr>
      <vt:lpstr>PowerPoint Presentation</vt:lpstr>
      <vt:lpstr>PowerPoint Presentation</vt:lpstr>
      <vt:lpstr>PowerPoint Presentation</vt:lpstr>
      <vt:lpstr>PowerPoint Presentation</vt:lpstr>
      <vt:lpstr>Summary</vt:lpstr>
      <vt:lpstr>Your Turn #4</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Stephan,M.D.</cp:lastModifiedBy>
  <cp:revision>241</cp:revision>
  <cp:lastPrinted>2018-04-04T18:07:46Z</cp:lastPrinted>
  <dcterms:created xsi:type="dcterms:W3CDTF">2018-03-01T04:00:02Z</dcterms:created>
  <dcterms:modified xsi:type="dcterms:W3CDTF">2018-04-05T22:04:59Z</dcterms:modified>
</cp:coreProperties>
</file>